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handoutMasterIdLst>
    <p:handoutMasterId r:id="rId57"/>
  </p:handout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5" autoAdjust="0"/>
    <p:restoredTop sz="94652" autoAdjust="0"/>
  </p:normalViewPr>
  <p:slideViewPr>
    <p:cSldViewPr snapToGrid="0" snapToObjects="1" showGuides="1">
      <p:cViewPr varScale="1">
        <p:scale>
          <a:sx n="65" d="100"/>
          <a:sy n="65" d="100"/>
        </p:scale>
        <p:origin x="-540" y="-96"/>
      </p:cViewPr>
      <p:guideLst>
        <p:guide orient="horz" pos="2160"/>
        <p:guide orient="horz" pos="867"/>
        <p:guide orient="horz" pos="1028"/>
        <p:guide orient="horz" pos="342"/>
        <p:guide orient="horz" pos="2752"/>
        <p:guide pos="2893"/>
        <p:guide pos="422"/>
        <p:guide pos="5325"/>
        <p:guide pos="767"/>
        <p:guide pos="5543"/>
        <p:guide pos="480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08" d="100"/>
          <a:sy n="108" d="100"/>
        </p:scale>
        <p:origin x="-4224"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unifiedcommunications.png"/>
          <p:cNvPicPr>
            <a:picLocks noChangeAspect="1"/>
          </p:cNvPicPr>
          <p:nvPr/>
        </p:nvPicPr>
        <p:blipFill>
          <a:blip r:embed="rId2"/>
          <a:stretch>
            <a:fillRect/>
          </a:stretch>
        </p:blipFill>
        <p:spPr>
          <a:xfrm>
            <a:off x="4115143" y="8648762"/>
            <a:ext cx="2742857" cy="495238"/>
          </a:xfrm>
          <a:prstGeom prst="rect">
            <a:avLst/>
          </a:prstGeom>
        </p:spPr>
      </p:pic>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3FC2A-6316-D747-8211-D0F243A8D710}" type="datetimeFigureOut">
              <a:rPr lang="en-US" smtClean="0"/>
              <a:pPr/>
              <a:t>1/6/2009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36CE637-234F-0940-8746-49E951FF254E}" type="slidenum">
              <a:rPr lang="en-US" smtClean="0"/>
              <a:pPr/>
              <a:t>‹#›</a:t>
            </a:fld>
            <a:endParaRPr lang="en-US"/>
          </a:p>
        </p:txBody>
      </p:sp>
      <p:pic>
        <p:nvPicPr>
          <p:cNvPr id="7" name="Picture 6" descr="mslogo.png"/>
          <p:cNvPicPr>
            <a:picLocks noChangeAspect="1"/>
          </p:cNvPicPr>
          <p:nvPr/>
        </p:nvPicPr>
        <p:blipFill>
          <a:blip r:embed="rId3"/>
          <a:stretch>
            <a:fillRect/>
          </a:stretch>
        </p:blipFill>
        <p:spPr>
          <a:xfrm>
            <a:off x="5905600" y="533400"/>
            <a:ext cx="800000" cy="228571"/>
          </a:xfrm>
          <a:prstGeom prst="rect">
            <a:avLst/>
          </a:prstGeom>
        </p:spPr>
      </p:pic>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unifiedcommunications.png"/>
          <p:cNvPicPr>
            <a:picLocks noChangeAspect="1"/>
          </p:cNvPicPr>
          <p:nvPr/>
        </p:nvPicPr>
        <p:blipFill>
          <a:blip r:embed="rId2"/>
          <a:stretch>
            <a:fillRect/>
          </a:stretch>
        </p:blipFill>
        <p:spPr>
          <a:xfrm>
            <a:off x="4114800" y="8648762"/>
            <a:ext cx="2742857" cy="495238"/>
          </a:xfrm>
          <a:prstGeom prst="rect">
            <a:avLst/>
          </a:prstGeom>
        </p:spPr>
      </p:pic>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BA5694-EE0C-054F-B49C-FDF55031401C}" type="datetimeFigureOut">
              <a:rPr lang="en-US" smtClean="0"/>
              <a:pPr/>
              <a:t>1/6/2009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E6219-D8BD-1B42-8907-781DDF371A4E}" type="slidenum">
              <a:rPr lang="en-US" smtClean="0"/>
              <a:pPr/>
              <a:t>‹#›</a:t>
            </a:fld>
            <a:endParaRPr lang="en-US"/>
          </a:p>
        </p:txBody>
      </p:sp>
      <p:pic>
        <p:nvPicPr>
          <p:cNvPr id="9" name="Picture 8" descr="mslogo.png"/>
          <p:cNvPicPr>
            <a:picLocks noChangeAspect="1"/>
          </p:cNvPicPr>
          <p:nvPr/>
        </p:nvPicPr>
        <p:blipFill>
          <a:blip r:embed="rId3"/>
          <a:stretch>
            <a:fillRect/>
          </a:stretch>
        </p:blipFill>
        <p:spPr>
          <a:xfrm>
            <a:off x="5905257" y="533400"/>
            <a:ext cx="800000" cy="228571"/>
          </a:xfrm>
          <a:prstGeom prst="rect">
            <a:avLst/>
          </a:prstGeom>
        </p:spPr>
      </p:pic>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0E6219-D8BD-1B42-8907-781DDF371A4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D75C53D-3A1E-4F32-90FF-9DC0712A92A6}" type="slidenum">
              <a:rPr lang="en-US" smtClean="0"/>
              <a:pPr/>
              <a:t>47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2D9774-10F8-4971-AE5E-7D39FD281946}" type="slidenum">
              <a:rPr lang="en-US" smtClean="0"/>
              <a:pPr/>
              <a:t>48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E0746F-CB7A-4E7D-AE6E-C3D60CEE0167}" type="slidenum">
              <a:rPr lang="en-US" smtClean="0"/>
              <a:pPr/>
              <a:t>49</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682DAB-0AE6-4EFC-AF8D-D163B13A5DBD}" type="slidenum">
              <a:rPr lang="en-US" smtClean="0"/>
              <a:pPr/>
              <a:t>50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0E6219-D8BD-1B42-8907-781DDF371A4E}"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014" y="2117899"/>
            <a:ext cx="7772400" cy="1470025"/>
          </a:xfrm>
        </p:spPr>
        <p:txBody>
          <a:bodyPr anchor="b">
            <a:noAutofit/>
          </a:bodyPr>
          <a:lstStyle>
            <a:lvl1pPr algn="l">
              <a:defRPr sz="4000"/>
            </a:lvl1pPr>
          </a:lstStyle>
          <a:p>
            <a:r>
              <a:rPr lang="en-US" dirty="0" smtClean="0"/>
              <a:t>Click to edit Master title style</a:t>
            </a:r>
            <a:endParaRPr lang="en-US" dirty="0"/>
          </a:p>
        </p:txBody>
      </p:sp>
      <p:sp>
        <p:nvSpPr>
          <p:cNvPr id="3" name="Subtitle 2"/>
          <p:cNvSpPr>
            <a:spLocks noGrp="1"/>
          </p:cNvSpPr>
          <p:nvPr>
            <p:ph type="subTitle" idx="1"/>
          </p:nvPr>
        </p:nvSpPr>
        <p:spPr>
          <a:xfrm>
            <a:off x="585592" y="4011460"/>
            <a:ext cx="6400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0C3CEDA-7100-694E-84FF-AE71FBAE0F85}" type="datetimeFigureOut">
              <a:rPr lang="en-US" smtClean="0"/>
              <a:pPr/>
              <a:t>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3532" y="662388"/>
            <a:ext cx="8229600" cy="713975"/>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0C3CEDA-7100-694E-84FF-AE71FBAE0F85}" type="datetimeFigureOut">
              <a:rPr lang="en-US" smtClean="0"/>
              <a:pPr/>
              <a:t>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C3CEDA-7100-694E-84FF-AE71FBAE0F85}" type="datetimeFigureOut">
              <a:rPr lang="en-US" smtClean="0"/>
              <a:pPr/>
              <a:t>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C3CEDA-7100-694E-84FF-AE71FBAE0F85}" type="datetimeFigureOut">
              <a:rPr lang="en-US" smtClean="0"/>
              <a:pPr/>
              <a:t>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C3CEDA-7100-694E-84FF-AE71FBAE0F85}" type="datetimeFigureOut">
              <a:rPr lang="en-US" smtClean="0"/>
              <a:pPr/>
              <a:t>1/6/2009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C0C3CEDA-7100-694E-84FF-AE71FBAE0F85}" type="datetimeFigureOut">
              <a:rPr lang="en-US" smtClean="0"/>
              <a:pPr/>
              <a:t>1/6/2009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C0C3CEDA-7100-694E-84FF-AE71FBAE0F85}" type="datetimeFigureOut">
              <a:rPr lang="en-US" smtClean="0"/>
              <a:pPr/>
              <a:t>1/6/2009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C3CEDA-7100-694E-84FF-AE71FBAE0F85}" type="datetimeFigureOut">
              <a:rPr lang="en-US" smtClean="0"/>
              <a:pPr/>
              <a:t>1/6/2009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C3CEDA-7100-694E-84FF-AE71FBAE0F85}" type="datetimeFigureOut">
              <a:rPr lang="en-US" smtClean="0"/>
              <a:pPr/>
              <a:t>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C3CEDA-7100-694E-84FF-AE71FBAE0F85}" type="datetimeFigureOut">
              <a:rPr lang="en-US" smtClean="0"/>
              <a:pPr/>
              <a:t>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C3CEDA-7100-694E-84FF-AE71FBAE0F85}" type="datetimeFigureOut">
              <a:rPr lang="en-US" smtClean="0"/>
              <a:pPr/>
              <a:t>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C3CEDA-7100-694E-84FF-AE71FBAE0F85}" type="datetimeFigureOut">
              <a:rPr lang="en-US" smtClean="0"/>
              <a:pPr/>
              <a:t>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E6CC2-DC83-AF44-B04D-78C9FBF7C7D3}"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3532" y="662388"/>
            <a:ext cx="8229600" cy="71397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58800" y="1498322"/>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C3CEDA-7100-694E-84FF-AE71FBAE0F85}" type="datetimeFigureOut">
              <a:rPr lang="en-US" smtClean="0"/>
              <a:pPr/>
              <a:t>1/6/2009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E6CC2-DC83-AF44-B04D-78C9FBF7C7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ransition>
    <p:fade/>
  </p:transition>
  <p:txStyles>
    <p:titleStyle>
      <a:lvl1pPr algn="l" defTabSz="457200" rtl="0" eaLnBrk="1" latinLnBrk="0" hangingPunct="1">
        <a:spcBef>
          <a:spcPct val="0"/>
        </a:spcBef>
        <a:buNone/>
        <a:defRPr sz="3200" kern="1200">
          <a:solidFill>
            <a:schemeClr val="bg1"/>
          </a:solidFill>
          <a:latin typeface="Segoe"/>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bg1"/>
          </a:solidFill>
          <a:latin typeface="Segoe"/>
          <a:ea typeface="+mn-ea"/>
          <a:cs typeface="+mn-cs"/>
        </a:defRPr>
      </a:lvl1pPr>
      <a:lvl2pPr marL="742950" indent="-285750" algn="l" defTabSz="457200" rtl="0" eaLnBrk="1" latinLnBrk="0" hangingPunct="1">
        <a:spcBef>
          <a:spcPct val="20000"/>
        </a:spcBef>
        <a:buFont typeface="Arial"/>
        <a:buChar char="–"/>
        <a:defRPr sz="2000" kern="1200">
          <a:solidFill>
            <a:schemeClr val="bg1"/>
          </a:solidFill>
          <a:latin typeface="Segoe"/>
          <a:ea typeface="+mn-ea"/>
          <a:cs typeface="+mn-cs"/>
        </a:defRPr>
      </a:lvl2pPr>
      <a:lvl3pPr marL="1143000" indent="-228600" algn="l" defTabSz="457200" rtl="0" eaLnBrk="1" latinLnBrk="0" hangingPunct="1">
        <a:spcBef>
          <a:spcPct val="20000"/>
        </a:spcBef>
        <a:buFont typeface="Arial"/>
        <a:buChar char="•"/>
        <a:defRPr sz="1800" kern="1200">
          <a:solidFill>
            <a:schemeClr val="bg1"/>
          </a:solidFill>
          <a:latin typeface="Segoe"/>
          <a:ea typeface="+mn-ea"/>
          <a:cs typeface="+mn-cs"/>
        </a:defRPr>
      </a:lvl3pPr>
      <a:lvl4pPr marL="1600200" indent="-228600" algn="l" defTabSz="457200" rtl="0" eaLnBrk="1" latinLnBrk="0" hangingPunct="1">
        <a:spcBef>
          <a:spcPct val="20000"/>
        </a:spcBef>
        <a:buFont typeface="Arial"/>
        <a:buChar char="–"/>
        <a:defRPr sz="1600" kern="1200">
          <a:solidFill>
            <a:schemeClr val="bg1"/>
          </a:solidFill>
          <a:latin typeface="Segoe"/>
          <a:ea typeface="+mn-ea"/>
          <a:cs typeface="+mn-cs"/>
        </a:defRPr>
      </a:lvl4pPr>
      <a:lvl5pPr marL="2057400" indent="-228600" algn="l" defTabSz="457200" rtl="0" eaLnBrk="1" latinLnBrk="0" hangingPunct="1">
        <a:spcBef>
          <a:spcPct val="20000"/>
        </a:spcBef>
        <a:buFont typeface="Arial"/>
        <a:buChar char="»"/>
        <a:defRPr sz="1600" kern="1200">
          <a:solidFill>
            <a:schemeClr val="bg1"/>
          </a:solidFill>
          <a:latin typeface="Segoe"/>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microsoft.com/communicationsserver/enduser/tutorial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t>Flashcards</a:t>
            </a:r>
            <a:endParaRPr lang="en-US" b="1" dirty="0"/>
          </a:p>
        </p:txBody>
      </p:sp>
      <p:sp>
        <p:nvSpPr>
          <p:cNvPr id="5" name="Subtitle 4"/>
          <p:cNvSpPr>
            <a:spLocks noGrp="1"/>
          </p:cNvSpPr>
          <p:nvPr>
            <p:ph type="subTitle" idx="1"/>
          </p:nvPr>
        </p:nvSpPr>
        <p:spPr/>
        <p:txBody>
          <a:bodyPr/>
          <a:lstStyle/>
          <a:p>
            <a:r>
              <a:rPr lang="en-US" dirty="0" smtClean="0"/>
              <a:t>Cool Tips and Quick Tricks for Using Microsoft Unified Communications </a:t>
            </a:r>
            <a:endParaRPr lang="en-US"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1" y="-135148"/>
            <a:ext cx="9296401" cy="6993148"/>
          </a:xfrm>
          <a:prstGeom prst="rect">
            <a:avLst/>
          </a:prstGeom>
          <a:noFill/>
          <a:ln w="9525">
            <a:noFill/>
            <a:miter lim="800000"/>
            <a:headEnd/>
            <a:tailEnd/>
          </a:ln>
          <a:effectLst/>
        </p:spPr>
      </p:pic>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7" name="TextBox 7"/>
          <p:cNvSpPr txBox="1">
            <a:spLocks noChangeArrowheads="1"/>
          </p:cNvSpPr>
          <p:nvPr/>
        </p:nvSpPr>
        <p:spPr bwMode="auto">
          <a:xfrm>
            <a:off x="609600" y="685800"/>
            <a:ext cx="8001000" cy="461665"/>
          </a:xfrm>
          <a:prstGeom prst="rect">
            <a:avLst/>
          </a:prstGeom>
          <a:noFill/>
          <a:ln w="9525">
            <a:noFill/>
            <a:miter lim="800000"/>
            <a:headEnd/>
            <a:tailEnd/>
          </a:ln>
        </p:spPr>
        <p:txBody>
          <a:bodyPr wrap="square">
            <a:spAutoFit/>
          </a:bodyPr>
          <a:lstStyle/>
          <a:p>
            <a:pPr marL="119063" indent="-119063"/>
            <a:r>
              <a:rPr lang="en-US" sz="2400" b="1" dirty="0">
                <a:solidFill>
                  <a:schemeClr val="accent1"/>
                </a:solidFill>
                <a:latin typeface="Segoe" pitchFamily="34" charset="0"/>
              </a:rPr>
              <a:t>How to use your </a:t>
            </a:r>
            <a:r>
              <a:rPr lang="en-US" sz="2400" b="1" dirty="0" smtClean="0">
                <a:solidFill>
                  <a:schemeClr val="accent1"/>
                </a:solidFill>
                <a:latin typeface="Segoe" pitchFamily="34" charset="0"/>
              </a:rPr>
              <a:t>Unified </a:t>
            </a:r>
            <a:r>
              <a:rPr lang="en-US" sz="2400" b="1" dirty="0">
                <a:solidFill>
                  <a:schemeClr val="accent1"/>
                </a:solidFill>
                <a:latin typeface="Segoe" pitchFamily="34" charset="0"/>
              </a:rPr>
              <a:t>Communications Cards</a:t>
            </a:r>
            <a:endParaRPr lang="en-US" sz="1400" b="1" dirty="0">
              <a:solidFill>
                <a:schemeClr val="accent1"/>
              </a:solidFill>
              <a:latin typeface="Segoe" pitchFamily="34" charset="0"/>
            </a:endParaRPr>
          </a:p>
        </p:txBody>
      </p:sp>
      <p:sp>
        <p:nvSpPr>
          <p:cNvPr id="8" name="TextBox 7"/>
          <p:cNvSpPr txBox="1"/>
          <p:nvPr/>
        </p:nvSpPr>
        <p:spPr>
          <a:xfrm>
            <a:off x="685800" y="1371600"/>
            <a:ext cx="7696200" cy="461665"/>
          </a:xfrm>
          <a:prstGeom prst="rect">
            <a:avLst/>
          </a:prstGeom>
          <a:noFill/>
        </p:spPr>
        <p:txBody>
          <a:bodyPr wrap="square" rtlCol="0">
            <a:spAutoFit/>
          </a:bodyPr>
          <a:lstStyle/>
          <a:p>
            <a:r>
              <a:rPr lang="en-US" sz="1200" dirty="0">
                <a:latin typeface="Segoe" pitchFamily="34" charset="0"/>
              </a:rPr>
              <a:t>This deck of cards can help you get things done. Each card provides step-by-step instructions for how </a:t>
            </a:r>
            <a:r>
              <a:rPr lang="en-US" sz="1200" dirty="0" smtClean="0">
                <a:latin typeface="Segoe" pitchFamily="34" charset="0"/>
              </a:rPr>
              <a:t>to use </a:t>
            </a:r>
            <a:r>
              <a:rPr lang="en-US" sz="1200" dirty="0">
                <a:latin typeface="Segoe" pitchFamily="34" charset="0"/>
              </a:rPr>
              <a:t>your company’s </a:t>
            </a:r>
            <a:r>
              <a:rPr lang="en-US" sz="1200" dirty="0" smtClean="0">
                <a:latin typeface="Segoe" pitchFamily="34" charset="0"/>
              </a:rPr>
              <a:t>unified </a:t>
            </a:r>
            <a:r>
              <a:rPr lang="en-US" sz="1200" dirty="0">
                <a:latin typeface="Segoe" pitchFamily="34" charset="0"/>
              </a:rPr>
              <a:t>communications software and technology.</a:t>
            </a:r>
          </a:p>
        </p:txBody>
      </p:sp>
      <p:sp>
        <p:nvSpPr>
          <p:cNvPr id="9" name="TextBox 8"/>
          <p:cNvSpPr txBox="1"/>
          <p:nvPr/>
        </p:nvSpPr>
        <p:spPr>
          <a:xfrm>
            <a:off x="762000" y="1981200"/>
            <a:ext cx="3352800" cy="830997"/>
          </a:xfrm>
          <a:prstGeom prst="rect">
            <a:avLst/>
          </a:prstGeom>
          <a:noFill/>
        </p:spPr>
        <p:txBody>
          <a:bodyPr wrap="square" rtlCol="0">
            <a:spAutoFit/>
          </a:bodyPr>
          <a:lstStyle/>
          <a:p>
            <a:r>
              <a:rPr lang="en-US" sz="2400" b="1" dirty="0">
                <a:solidFill>
                  <a:schemeClr val="accent1"/>
                </a:solidFill>
                <a:latin typeface="Segoe" pitchFamily="34" charset="0"/>
              </a:rPr>
              <a:t>Category Color</a:t>
            </a:r>
          </a:p>
          <a:p>
            <a:r>
              <a:rPr lang="en-US" sz="1200" dirty="0">
                <a:latin typeface="Segoe" pitchFamily="34" charset="0"/>
              </a:rPr>
              <a:t>Find the instructions you need to </a:t>
            </a:r>
            <a:r>
              <a:rPr lang="en-US" sz="1200" dirty="0" smtClean="0">
                <a:latin typeface="Segoe" pitchFamily="34" charset="0"/>
              </a:rPr>
              <a:t>master specific </a:t>
            </a:r>
            <a:r>
              <a:rPr lang="en-US" sz="1200" dirty="0">
                <a:latin typeface="Segoe" pitchFamily="34" charset="0"/>
              </a:rPr>
              <a:t>tasks for the following categories.</a:t>
            </a:r>
          </a:p>
        </p:txBody>
      </p:sp>
      <p:sp>
        <p:nvSpPr>
          <p:cNvPr id="10" name="TextBox 9"/>
          <p:cNvSpPr txBox="1"/>
          <p:nvPr/>
        </p:nvSpPr>
        <p:spPr>
          <a:xfrm>
            <a:off x="4876800" y="1981200"/>
            <a:ext cx="3581400" cy="830997"/>
          </a:xfrm>
          <a:prstGeom prst="rect">
            <a:avLst/>
          </a:prstGeom>
          <a:noFill/>
        </p:spPr>
        <p:txBody>
          <a:bodyPr wrap="square" rtlCol="0">
            <a:spAutoFit/>
          </a:bodyPr>
          <a:lstStyle/>
          <a:p>
            <a:r>
              <a:rPr lang="en-US" sz="2400" b="1" dirty="0">
                <a:solidFill>
                  <a:schemeClr val="accent1"/>
                </a:solidFill>
                <a:latin typeface="Segoe" pitchFamily="34" charset="0"/>
              </a:rPr>
              <a:t>At-a-Glance </a:t>
            </a:r>
            <a:r>
              <a:rPr lang="en-US" sz="2400" b="1" dirty="0" smtClean="0">
                <a:solidFill>
                  <a:schemeClr val="accent1"/>
                </a:solidFill>
                <a:latin typeface="Segoe" pitchFamily="34" charset="0"/>
              </a:rPr>
              <a:t>Benefits</a:t>
            </a:r>
            <a:endParaRPr lang="en-US" sz="2400" b="1" dirty="0">
              <a:solidFill>
                <a:schemeClr val="accent1"/>
              </a:solidFill>
              <a:latin typeface="Segoe" pitchFamily="34" charset="0"/>
            </a:endParaRPr>
          </a:p>
          <a:p>
            <a:r>
              <a:rPr lang="en-US" sz="1200" dirty="0">
                <a:latin typeface="Segoe" pitchFamily="34" charset="0"/>
              </a:rPr>
              <a:t>Know immediately how each task can </a:t>
            </a:r>
            <a:r>
              <a:rPr lang="en-US" sz="1200" dirty="0" smtClean="0">
                <a:latin typeface="Segoe" pitchFamily="34" charset="0"/>
              </a:rPr>
              <a:t>help you </a:t>
            </a:r>
            <a:r>
              <a:rPr lang="en-US" sz="1200" dirty="0">
                <a:latin typeface="Segoe" pitchFamily="34" charset="0"/>
              </a:rPr>
              <a:t>work effectively.</a:t>
            </a:r>
          </a:p>
        </p:txBody>
      </p:sp>
      <p:sp>
        <p:nvSpPr>
          <p:cNvPr id="12" name="TextBox 11"/>
          <p:cNvSpPr txBox="1"/>
          <p:nvPr/>
        </p:nvSpPr>
        <p:spPr>
          <a:xfrm>
            <a:off x="762000" y="4572000"/>
            <a:ext cx="4038600" cy="646331"/>
          </a:xfrm>
          <a:prstGeom prst="rect">
            <a:avLst/>
          </a:prstGeom>
          <a:noFill/>
        </p:spPr>
        <p:txBody>
          <a:bodyPr wrap="square" rtlCol="0">
            <a:spAutoFit/>
          </a:bodyPr>
          <a:lstStyle/>
          <a:p>
            <a:r>
              <a:rPr lang="en-US" sz="2400" b="1" dirty="0">
                <a:solidFill>
                  <a:schemeClr val="accent1"/>
                </a:solidFill>
                <a:latin typeface="Segoe" pitchFamily="34" charset="0"/>
              </a:rPr>
              <a:t>Visual Guidelines</a:t>
            </a:r>
          </a:p>
          <a:p>
            <a:r>
              <a:rPr lang="en-US" sz="1200" dirty="0">
                <a:latin typeface="Segoe" pitchFamily="34" charset="0"/>
              </a:rPr>
              <a:t>Illustrations highlight key elements of the user interface</a:t>
            </a:r>
          </a:p>
        </p:txBody>
      </p:sp>
      <p:pic>
        <p:nvPicPr>
          <p:cNvPr id="31747" name="Picture 3"/>
          <p:cNvPicPr>
            <a:picLocks noChangeAspect="1" noChangeArrowheads="1"/>
          </p:cNvPicPr>
          <p:nvPr/>
        </p:nvPicPr>
        <p:blipFill>
          <a:blip r:embed="rId3"/>
          <a:srcRect/>
          <a:stretch>
            <a:fillRect/>
          </a:stretch>
        </p:blipFill>
        <p:spPr bwMode="auto">
          <a:xfrm>
            <a:off x="4953000" y="2895600"/>
            <a:ext cx="2686050" cy="1876425"/>
          </a:xfrm>
          <a:prstGeom prst="rect">
            <a:avLst/>
          </a:prstGeom>
          <a:noFill/>
          <a:ln w="9525">
            <a:noFill/>
            <a:miter lim="800000"/>
            <a:headEnd/>
            <a:tailEnd/>
          </a:ln>
          <a:effectLst/>
        </p:spPr>
      </p:pic>
      <p:pic>
        <p:nvPicPr>
          <p:cNvPr id="31748" name="Picture 4"/>
          <p:cNvPicPr>
            <a:picLocks noChangeAspect="1" noChangeArrowheads="1"/>
          </p:cNvPicPr>
          <p:nvPr/>
        </p:nvPicPr>
        <p:blipFill>
          <a:blip r:embed="rId4"/>
          <a:srcRect/>
          <a:stretch>
            <a:fillRect/>
          </a:stretch>
        </p:blipFill>
        <p:spPr bwMode="auto">
          <a:xfrm>
            <a:off x="762000" y="2895601"/>
            <a:ext cx="842842" cy="1285874"/>
          </a:xfrm>
          <a:prstGeom prst="rect">
            <a:avLst/>
          </a:prstGeom>
          <a:noFill/>
          <a:ln w="9525">
            <a:noFill/>
            <a:miter lim="800000"/>
            <a:headEnd/>
            <a:tailEnd/>
          </a:ln>
          <a:effectLst/>
        </p:spPr>
      </p:pic>
      <p:pic>
        <p:nvPicPr>
          <p:cNvPr id="31750" name="Picture 6"/>
          <p:cNvPicPr>
            <a:picLocks noChangeAspect="1" noChangeArrowheads="1"/>
          </p:cNvPicPr>
          <p:nvPr/>
        </p:nvPicPr>
        <p:blipFill>
          <a:blip r:embed="rId5"/>
          <a:srcRect/>
          <a:stretch>
            <a:fillRect/>
          </a:stretch>
        </p:blipFill>
        <p:spPr bwMode="auto">
          <a:xfrm>
            <a:off x="914401" y="5257800"/>
            <a:ext cx="2743200" cy="628153"/>
          </a:xfrm>
          <a:prstGeom prst="rect">
            <a:avLst/>
          </a:prstGeom>
          <a:noFill/>
          <a:ln w="9525">
            <a:noFill/>
            <a:miter lim="800000"/>
            <a:headEnd/>
            <a:tailEnd/>
          </a:ln>
          <a:effectLst/>
        </p:spPr>
      </p:pic>
      <p:sp>
        <p:nvSpPr>
          <p:cNvPr id="18" name="TextBox 17"/>
          <p:cNvSpPr txBox="1"/>
          <p:nvPr/>
        </p:nvSpPr>
        <p:spPr>
          <a:xfrm>
            <a:off x="1600200" y="2971800"/>
            <a:ext cx="1981200" cy="307777"/>
          </a:xfrm>
          <a:prstGeom prst="rect">
            <a:avLst/>
          </a:prstGeom>
          <a:noFill/>
        </p:spPr>
        <p:txBody>
          <a:bodyPr wrap="square" rtlCol="0">
            <a:spAutoFit/>
          </a:bodyPr>
          <a:lstStyle/>
          <a:p>
            <a:r>
              <a:rPr lang="en-US" sz="1400" i="1" dirty="0" smtClean="0">
                <a:latin typeface="Segoe" pitchFamily="34" charset="0"/>
              </a:rPr>
              <a:t>Messaging</a:t>
            </a:r>
            <a:endParaRPr lang="en-US" sz="1400" i="1" dirty="0">
              <a:latin typeface="Segoe" pitchFamily="34" charset="0"/>
            </a:endParaRPr>
          </a:p>
        </p:txBody>
      </p:sp>
      <p:sp>
        <p:nvSpPr>
          <p:cNvPr id="19" name="TextBox 18"/>
          <p:cNvSpPr txBox="1"/>
          <p:nvPr/>
        </p:nvSpPr>
        <p:spPr>
          <a:xfrm>
            <a:off x="1600200" y="3276600"/>
            <a:ext cx="1981200" cy="307777"/>
          </a:xfrm>
          <a:prstGeom prst="rect">
            <a:avLst/>
          </a:prstGeom>
          <a:noFill/>
        </p:spPr>
        <p:txBody>
          <a:bodyPr wrap="square" rtlCol="0">
            <a:spAutoFit/>
          </a:bodyPr>
          <a:lstStyle/>
          <a:p>
            <a:r>
              <a:rPr lang="en-US" sz="1400" i="1" dirty="0" smtClean="0">
                <a:latin typeface="Segoe" pitchFamily="34" charset="0"/>
              </a:rPr>
              <a:t>Instant Messaging</a:t>
            </a:r>
            <a:endParaRPr lang="en-US" sz="1400" i="1" dirty="0">
              <a:latin typeface="Segoe" pitchFamily="34" charset="0"/>
            </a:endParaRPr>
          </a:p>
        </p:txBody>
      </p:sp>
      <p:sp>
        <p:nvSpPr>
          <p:cNvPr id="20" name="TextBox 19"/>
          <p:cNvSpPr txBox="1"/>
          <p:nvPr/>
        </p:nvSpPr>
        <p:spPr>
          <a:xfrm>
            <a:off x="1600200" y="3581400"/>
            <a:ext cx="1981200" cy="307777"/>
          </a:xfrm>
          <a:prstGeom prst="rect">
            <a:avLst/>
          </a:prstGeom>
          <a:noFill/>
        </p:spPr>
        <p:txBody>
          <a:bodyPr wrap="square" rtlCol="0">
            <a:spAutoFit/>
          </a:bodyPr>
          <a:lstStyle/>
          <a:p>
            <a:r>
              <a:rPr lang="en-US" sz="1400" i="1" dirty="0" smtClean="0">
                <a:latin typeface="Segoe" pitchFamily="34" charset="0"/>
              </a:rPr>
              <a:t>Conferencing</a:t>
            </a:r>
            <a:endParaRPr lang="en-US" sz="1400" i="1" dirty="0">
              <a:latin typeface="Segoe" pitchFamily="34" charset="0"/>
            </a:endParaRPr>
          </a:p>
        </p:txBody>
      </p:sp>
      <p:sp>
        <p:nvSpPr>
          <p:cNvPr id="21" name="TextBox 20"/>
          <p:cNvSpPr txBox="1"/>
          <p:nvPr/>
        </p:nvSpPr>
        <p:spPr>
          <a:xfrm>
            <a:off x="1600200" y="3886200"/>
            <a:ext cx="2286000" cy="307777"/>
          </a:xfrm>
          <a:prstGeom prst="rect">
            <a:avLst/>
          </a:prstGeom>
          <a:noFill/>
        </p:spPr>
        <p:txBody>
          <a:bodyPr wrap="square" rtlCol="0">
            <a:spAutoFit/>
          </a:bodyPr>
          <a:lstStyle/>
          <a:p>
            <a:r>
              <a:rPr lang="en-US" sz="1400" i="1" dirty="0" smtClean="0">
                <a:latin typeface="Segoe" pitchFamily="34" charset="0"/>
              </a:rPr>
              <a:t>Software-Powered Voice</a:t>
            </a:r>
            <a:endParaRPr lang="en-US" sz="1400" i="1" dirty="0">
              <a:latin typeface="Segoe"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052"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
        <p:nvSpPr>
          <p:cNvPr id="2053" name="TextBox 7"/>
          <p:cNvSpPr txBox="1">
            <a:spLocks noChangeArrowheads="1"/>
          </p:cNvSpPr>
          <p:nvPr/>
        </p:nvSpPr>
        <p:spPr bwMode="auto">
          <a:xfrm>
            <a:off x="685800" y="685800"/>
            <a:ext cx="51054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What is Outlook Web Access?</a:t>
            </a:r>
            <a:endParaRPr lang="en-US" sz="1400" b="1" dirty="0">
              <a:latin typeface="Segoe" pitchFamily="34" charset="0"/>
            </a:endParaRPr>
          </a:p>
        </p:txBody>
      </p:sp>
      <p:sp>
        <p:nvSpPr>
          <p:cNvPr id="2054" name="TextBox 7"/>
          <p:cNvSpPr txBox="1">
            <a:spLocks noChangeArrowheads="1"/>
          </p:cNvSpPr>
          <p:nvPr/>
        </p:nvSpPr>
        <p:spPr bwMode="auto">
          <a:xfrm>
            <a:off x="838200" y="1524000"/>
            <a:ext cx="4648200" cy="1570038"/>
          </a:xfrm>
          <a:prstGeom prst="rect">
            <a:avLst/>
          </a:prstGeom>
          <a:noFill/>
          <a:ln w="9525">
            <a:noFill/>
            <a:miter lim="800000"/>
            <a:headEnd/>
            <a:tailEnd/>
          </a:ln>
        </p:spPr>
        <p:txBody>
          <a:bodyPr>
            <a:spAutoFit/>
          </a:bodyPr>
          <a:lstStyle/>
          <a:p>
            <a:r>
              <a:rPr lang="en-US" sz="1200" dirty="0">
                <a:latin typeface="Segoe" pitchFamily="34" charset="0"/>
              </a:rPr>
              <a:t>Microsoft® Office Outlook® Web Access (OWA) enables security enhanced access to your corporate e-mail over the Web using any computer or device with Internet access. OWA is a full-featured Web application that provides an experience similar to Microsoft Office Outlook 2007.</a:t>
            </a:r>
          </a:p>
          <a:p>
            <a:endParaRPr lang="en-US" sz="1200" dirty="0">
              <a:latin typeface="Segoe" pitchFamily="34" charset="0"/>
            </a:endParaRPr>
          </a:p>
          <a:p>
            <a:r>
              <a:rPr lang="en-US" sz="1200" dirty="0">
                <a:latin typeface="Segoe" pitchFamily="34" charset="0"/>
              </a:rPr>
              <a:t>Visit </a:t>
            </a:r>
            <a:r>
              <a:rPr lang="en-US" sz="1200" b="1" dirty="0">
                <a:latin typeface="Segoe" pitchFamily="34" charset="0"/>
              </a:rPr>
              <a:t>www.microsoft.com/exchange/code/OWA </a:t>
            </a:r>
            <a:r>
              <a:rPr lang="en-US" sz="1200" dirty="0">
                <a:latin typeface="Segoe" pitchFamily="34" charset="0"/>
              </a:rPr>
              <a:t>for more information.</a:t>
            </a:r>
            <a:endParaRPr lang="en-US" dirty="0">
              <a:latin typeface="Segoe" pitchFamily="34" charset="0"/>
            </a:endParaRPr>
          </a:p>
        </p:txBody>
      </p:sp>
      <p:pic>
        <p:nvPicPr>
          <p:cNvPr id="2055" name="Picture 8"/>
          <p:cNvPicPr>
            <a:picLocks noChangeAspect="1" noChangeArrowheads="1"/>
          </p:cNvPicPr>
          <p:nvPr/>
        </p:nvPicPr>
        <p:blipFill>
          <a:blip r:embed="rId2"/>
          <a:srcRect/>
          <a:stretch>
            <a:fillRect/>
          </a:stretch>
        </p:blipFill>
        <p:spPr bwMode="auto">
          <a:xfrm>
            <a:off x="914400" y="3352800"/>
            <a:ext cx="3352800" cy="2232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76"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
        <p:nvSpPr>
          <p:cNvPr id="3077" name="TextBox 7"/>
          <p:cNvSpPr txBox="1">
            <a:spLocks noChangeArrowheads="1"/>
          </p:cNvSpPr>
          <p:nvPr/>
        </p:nvSpPr>
        <p:spPr bwMode="auto">
          <a:xfrm>
            <a:off x="685800" y="685800"/>
            <a:ext cx="63246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Getting started with Outlook Web Access</a:t>
            </a:r>
            <a:endParaRPr lang="en-US" sz="1400" b="1" dirty="0">
              <a:latin typeface="Segoe" pitchFamily="34" charset="0"/>
            </a:endParaRPr>
          </a:p>
        </p:txBody>
      </p:sp>
      <p:sp>
        <p:nvSpPr>
          <p:cNvPr id="8" name="TextBox 7"/>
          <p:cNvSpPr txBox="1"/>
          <p:nvPr/>
        </p:nvSpPr>
        <p:spPr>
          <a:xfrm>
            <a:off x="838200" y="1524000"/>
            <a:ext cx="4038600" cy="4340225"/>
          </a:xfrm>
          <a:prstGeom prst="rect">
            <a:avLst/>
          </a:prstGeom>
          <a:noFill/>
        </p:spPr>
        <p:txBody>
          <a:bodyPr>
            <a:spAutoFit/>
          </a:bodyPr>
          <a:lstStyle/>
          <a:p>
            <a:pPr>
              <a:defRPr/>
            </a:pPr>
            <a:r>
              <a:rPr lang="en-US" sz="1200" b="1" dirty="0">
                <a:latin typeface="Segoe" pitchFamily="34" charset="0"/>
              </a:rPr>
              <a:t>Signing in</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To open the Microsoft® Office Outlook® Web Access (OWA) interface, type the URL address obtained from your Microsoft Exchange Server administrator into your browser address line and press ENTER.</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Enter your password, and then click </a:t>
            </a:r>
            <a:r>
              <a:rPr lang="en-US" sz="1200" b="1" dirty="0">
                <a:latin typeface="Segoe" pitchFamily="34" charset="0"/>
              </a:rPr>
              <a:t>Log On.</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If you have a dial-up connection, or if you have accessibility needs, select the </a:t>
            </a:r>
            <a:r>
              <a:rPr lang="en-US" sz="1200" b="1" dirty="0">
                <a:latin typeface="Segoe" pitchFamily="34" charset="0"/>
              </a:rPr>
              <a:t>Use Outlook Web Access Light </a:t>
            </a:r>
            <a:r>
              <a:rPr lang="en-US" sz="1200" dirty="0">
                <a:latin typeface="Segoe" pitchFamily="34" charset="0"/>
              </a:rPr>
              <a:t>check box.</a:t>
            </a:r>
          </a:p>
          <a:p>
            <a:pPr marL="228600" indent="-228600">
              <a:buFontTx/>
              <a:buAutoNum type="arabicPeriod"/>
              <a:defRPr/>
            </a:pPr>
            <a:endParaRPr lang="en-US" sz="1200" b="1" dirty="0">
              <a:latin typeface="Segoe" pitchFamily="34" charset="0"/>
            </a:endParaRPr>
          </a:p>
          <a:p>
            <a:pPr>
              <a:defRPr/>
            </a:pPr>
            <a:r>
              <a:rPr lang="en-US" sz="1200" b="1" dirty="0">
                <a:latin typeface="Segoe" pitchFamily="34" charset="0"/>
              </a:rPr>
              <a:t>Notes</a:t>
            </a:r>
          </a:p>
          <a:p>
            <a:pPr>
              <a:defRPr/>
            </a:pPr>
            <a:endParaRPr lang="en-US" sz="1200" b="1" dirty="0">
              <a:latin typeface="Segoe" pitchFamily="34" charset="0"/>
            </a:endParaRPr>
          </a:p>
          <a:p>
            <a:pPr marL="119063" indent="-119063">
              <a:defRPr/>
            </a:pPr>
            <a:r>
              <a:rPr lang="en-US" sz="1200" dirty="0">
                <a:latin typeface="Segoe" pitchFamily="34" charset="0"/>
              </a:rPr>
              <a:t>• OWA </a:t>
            </a:r>
            <a:r>
              <a:rPr lang="en-US" sz="1200" b="1" dirty="0">
                <a:latin typeface="Segoe" pitchFamily="34" charset="0"/>
              </a:rPr>
              <a:t>Access </a:t>
            </a:r>
            <a:r>
              <a:rPr lang="en-US" sz="1200" dirty="0">
                <a:latin typeface="Segoe" pitchFamily="34" charset="0"/>
              </a:rPr>
              <a:t>Light provides a faster logon experience for slow connections. This version is designed for users with accessibility needs (such as those using screen readers).</a:t>
            </a:r>
          </a:p>
          <a:p>
            <a:pPr marL="119063" indent="-119063">
              <a:defRPr/>
            </a:pPr>
            <a:endParaRPr lang="en-US" sz="1200" dirty="0">
              <a:latin typeface="Segoe" pitchFamily="34" charset="0"/>
            </a:endParaRPr>
          </a:p>
          <a:p>
            <a:pPr marL="119063" indent="-119063">
              <a:defRPr/>
            </a:pPr>
            <a:r>
              <a:rPr lang="en-US" sz="1200" dirty="0">
                <a:latin typeface="Segoe" pitchFamily="34" charset="0"/>
              </a:rPr>
              <a:t>• Non–Windows® Internet Explorer® browsers, and Internet Explorer 6 or earlier, automatically receive </a:t>
            </a:r>
            <a:r>
              <a:rPr lang="en-US" sz="1200" b="1" dirty="0">
                <a:latin typeface="Segoe" pitchFamily="34" charset="0"/>
              </a:rPr>
              <a:t>Access Light.</a:t>
            </a:r>
            <a:endParaRPr lang="en-US" dirty="0">
              <a:latin typeface="Segoe" pitchFamily="34" charset="0"/>
            </a:endParaRPr>
          </a:p>
        </p:txBody>
      </p:sp>
      <p:pic>
        <p:nvPicPr>
          <p:cNvPr id="3079" name="Picture 2"/>
          <p:cNvPicPr>
            <a:picLocks noChangeAspect="1" noChangeArrowheads="1"/>
          </p:cNvPicPr>
          <p:nvPr/>
        </p:nvPicPr>
        <p:blipFill>
          <a:blip r:embed="rId2"/>
          <a:srcRect/>
          <a:stretch>
            <a:fillRect/>
          </a:stretch>
        </p:blipFill>
        <p:spPr bwMode="auto">
          <a:xfrm>
            <a:off x="5486400" y="1600200"/>
            <a:ext cx="2292350" cy="1828800"/>
          </a:xfrm>
          <a:prstGeom prst="rect">
            <a:avLst/>
          </a:prstGeom>
          <a:noFill/>
          <a:ln w="9525">
            <a:noFill/>
            <a:miter lim="800000"/>
            <a:headEnd/>
            <a:tailEnd/>
          </a:ln>
        </p:spPr>
      </p:pic>
      <p:pic>
        <p:nvPicPr>
          <p:cNvPr id="3080" name="Picture 8"/>
          <p:cNvPicPr>
            <a:picLocks noChangeAspect="1" noChangeArrowheads="1"/>
          </p:cNvPicPr>
          <p:nvPr/>
        </p:nvPicPr>
        <p:blipFill>
          <a:blip r:embed="rId3"/>
          <a:srcRect/>
          <a:stretch>
            <a:fillRect/>
          </a:stretch>
        </p:blipFill>
        <p:spPr bwMode="auto">
          <a:xfrm>
            <a:off x="7924800" y="609600"/>
            <a:ext cx="400050" cy="552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100"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
        <p:nvSpPr>
          <p:cNvPr id="4101" name="TextBox 7"/>
          <p:cNvSpPr txBox="1">
            <a:spLocks noChangeArrowheads="1"/>
          </p:cNvSpPr>
          <p:nvPr/>
        </p:nvSpPr>
        <p:spPr bwMode="auto">
          <a:xfrm>
            <a:off x="685800" y="685800"/>
            <a:ext cx="63246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Using the Out of Office Assistant</a:t>
            </a:r>
            <a:endParaRPr lang="en-US" sz="1400" b="1" dirty="0">
              <a:latin typeface="Segoe" pitchFamily="34" charset="0"/>
            </a:endParaRPr>
          </a:p>
        </p:txBody>
      </p:sp>
      <p:sp>
        <p:nvSpPr>
          <p:cNvPr id="8" name="TextBox 7"/>
          <p:cNvSpPr txBox="1"/>
          <p:nvPr/>
        </p:nvSpPr>
        <p:spPr>
          <a:xfrm>
            <a:off x="838200" y="1447800"/>
            <a:ext cx="4191000" cy="5048250"/>
          </a:xfrm>
          <a:prstGeom prst="rect">
            <a:avLst/>
          </a:prstGeom>
          <a:noFill/>
        </p:spPr>
        <p:txBody>
          <a:bodyPr>
            <a:spAutoFit/>
          </a:bodyPr>
          <a:lstStyle/>
          <a:p>
            <a:pPr>
              <a:defRPr/>
            </a:pPr>
            <a:r>
              <a:rPr lang="en-US" sz="1200" dirty="0">
                <a:latin typeface="Segoe" pitchFamily="34" charset="0"/>
              </a:rPr>
              <a:t>Send or update automatic responses in Microsoft® Office Outlook® Web Access (OWA) when you are out of the office.</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On the </a:t>
            </a:r>
            <a:r>
              <a:rPr lang="en-US" sz="1200" b="1" dirty="0">
                <a:latin typeface="Segoe" pitchFamily="34" charset="0"/>
              </a:rPr>
              <a:t>OWA toolbar, click Options.</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Options navigation pane, click Out of Office Assistant.</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Out of Office Assistant window, click Send Out of Office auto-replies, and then </a:t>
            </a:r>
            <a:r>
              <a:rPr lang="en-US" sz="1200" dirty="0">
                <a:latin typeface="Segoe" pitchFamily="34" charset="0"/>
              </a:rPr>
              <a:t>do one of the following:</a:t>
            </a:r>
          </a:p>
          <a:p>
            <a:pPr marL="228600" indent="-228600">
              <a:buFontTx/>
              <a:buAutoNum type="arabicPeriod"/>
              <a:defRPr/>
            </a:pPr>
            <a:endParaRPr lang="en-US" sz="500" dirty="0">
              <a:latin typeface="Segoe" pitchFamily="34" charset="0"/>
            </a:endParaRPr>
          </a:p>
          <a:p>
            <a:pPr marL="576263" indent="-119063">
              <a:defRPr/>
            </a:pPr>
            <a:r>
              <a:rPr lang="en-US" sz="1200" dirty="0">
                <a:latin typeface="Segoe" pitchFamily="34" charset="0"/>
              </a:rPr>
              <a:t>• To create an auto-reply for immediate use, type a message in the text box provided.</a:t>
            </a:r>
          </a:p>
          <a:p>
            <a:pPr marL="576263" indent="-119063">
              <a:defRPr/>
            </a:pPr>
            <a:endParaRPr lang="en-US" sz="500" dirty="0">
              <a:latin typeface="Segoe" pitchFamily="34" charset="0"/>
            </a:endParaRPr>
          </a:p>
          <a:p>
            <a:pPr marL="576263" indent="-119063">
              <a:defRPr/>
            </a:pPr>
            <a:r>
              <a:rPr lang="en-US" sz="1200" dirty="0">
                <a:latin typeface="Segoe" pitchFamily="34" charset="0"/>
              </a:rPr>
              <a:t>• To create an auto-reply for a particular period of time, select the </a:t>
            </a:r>
            <a:r>
              <a:rPr lang="en-US" sz="1200" b="1" dirty="0">
                <a:latin typeface="Segoe" pitchFamily="34" charset="0"/>
              </a:rPr>
              <a:t>Send Out of Office auto-replies only during this time period check box, pick a start time and end time, and then type a </a:t>
            </a:r>
            <a:r>
              <a:rPr lang="en-US" sz="1200" dirty="0">
                <a:latin typeface="Segoe" pitchFamily="34" charset="0"/>
              </a:rPr>
              <a:t>message in the text box provided.</a:t>
            </a:r>
          </a:p>
          <a:p>
            <a:pPr marL="576263" indent="-119063">
              <a:defRPr/>
            </a:pPr>
            <a:endParaRPr lang="en-US" sz="1200" dirty="0">
              <a:latin typeface="Segoe" pitchFamily="34" charset="0"/>
            </a:endParaRPr>
          </a:p>
          <a:p>
            <a:pPr>
              <a:defRPr/>
            </a:pPr>
            <a:r>
              <a:rPr lang="en-US" sz="1200" dirty="0">
                <a:latin typeface="Segoe" pitchFamily="34" charset="0"/>
              </a:rPr>
              <a:t>4. This creates an auto-reply for senders inside Microsoft.</a:t>
            </a:r>
          </a:p>
          <a:p>
            <a:pPr>
              <a:defRPr/>
            </a:pPr>
            <a:endParaRPr lang="en-US" sz="1200" dirty="0">
              <a:latin typeface="Segoe" pitchFamily="34" charset="0"/>
            </a:endParaRPr>
          </a:p>
          <a:p>
            <a:pPr>
              <a:defRPr/>
            </a:pPr>
            <a:r>
              <a:rPr lang="en-US" sz="1200" dirty="0">
                <a:latin typeface="Segoe" pitchFamily="34" charset="0"/>
              </a:rPr>
              <a:t>5. To create an additional auto-reply for senders outside Microsoft, select the </a:t>
            </a:r>
            <a:r>
              <a:rPr lang="en-US" sz="1200" b="1" dirty="0">
                <a:latin typeface="Segoe" pitchFamily="34" charset="0"/>
              </a:rPr>
              <a:t>Send Out of Office auto-replies to External Senders </a:t>
            </a:r>
            <a:r>
              <a:rPr lang="en-US" sz="1200" dirty="0">
                <a:latin typeface="Segoe" pitchFamily="34" charset="0"/>
              </a:rPr>
              <a:t>check box, click an option, and then type a message in the text box provided.</a:t>
            </a:r>
            <a:endParaRPr lang="en-US" dirty="0">
              <a:latin typeface="Segoe" pitchFamily="34" charset="0"/>
            </a:endParaRPr>
          </a:p>
        </p:txBody>
      </p:sp>
      <p:sp>
        <p:nvSpPr>
          <p:cNvPr id="4103" name="TextBox 9"/>
          <p:cNvSpPr txBox="1">
            <a:spLocks noChangeArrowheads="1"/>
          </p:cNvSpPr>
          <p:nvPr/>
        </p:nvSpPr>
        <p:spPr bwMode="auto">
          <a:xfrm>
            <a:off x="5410200" y="1447800"/>
            <a:ext cx="2819400" cy="1754188"/>
          </a:xfrm>
          <a:prstGeom prst="rect">
            <a:avLst/>
          </a:prstGeom>
          <a:noFill/>
          <a:ln w="9525">
            <a:noFill/>
            <a:miter lim="800000"/>
            <a:headEnd/>
            <a:tailEnd/>
          </a:ln>
        </p:spPr>
        <p:txBody>
          <a:bodyPr>
            <a:spAutoFit/>
          </a:bodyPr>
          <a:lstStyle/>
          <a:p>
            <a:pPr marL="174625" indent="-174625"/>
            <a:r>
              <a:rPr lang="en-US" sz="1200" dirty="0">
                <a:latin typeface="Segoe" pitchFamily="34" charset="0"/>
              </a:rPr>
              <a:t>6. When you have finished, at the top of the window, click </a:t>
            </a:r>
            <a:r>
              <a:rPr lang="en-US" sz="1200" b="1" dirty="0">
                <a:latin typeface="Segoe" pitchFamily="34" charset="0"/>
              </a:rPr>
              <a:t>Save. To exit the Options page, click a button at the </a:t>
            </a:r>
            <a:r>
              <a:rPr lang="en-US" sz="1200" dirty="0">
                <a:latin typeface="Segoe" pitchFamily="34" charset="0"/>
              </a:rPr>
              <a:t>bottom of the navigation pane. Your auto-reply will be sent to incoming messages—one reply to each sender—until you turn off the Out of Office Assistant, or until the end of your selected time period.</a:t>
            </a:r>
          </a:p>
        </p:txBody>
      </p:sp>
      <p:pic>
        <p:nvPicPr>
          <p:cNvPr id="4104" name="Picture 2"/>
          <p:cNvPicPr>
            <a:picLocks noChangeAspect="1" noChangeArrowheads="1"/>
          </p:cNvPicPr>
          <p:nvPr/>
        </p:nvPicPr>
        <p:blipFill>
          <a:blip r:embed="rId2"/>
          <a:srcRect/>
          <a:stretch>
            <a:fillRect/>
          </a:stretch>
        </p:blipFill>
        <p:spPr bwMode="auto">
          <a:xfrm>
            <a:off x="5724525" y="3657600"/>
            <a:ext cx="1743075" cy="1828800"/>
          </a:xfrm>
          <a:prstGeom prst="rect">
            <a:avLst/>
          </a:prstGeom>
          <a:noFill/>
          <a:ln w="9525">
            <a:noFill/>
            <a:miter lim="800000"/>
            <a:headEnd/>
            <a:tailEnd/>
          </a:ln>
        </p:spPr>
      </p:pic>
      <p:pic>
        <p:nvPicPr>
          <p:cNvPr id="4105" name="Picture 7"/>
          <p:cNvPicPr>
            <a:picLocks noChangeAspect="1" noChangeArrowheads="1"/>
          </p:cNvPicPr>
          <p:nvPr/>
        </p:nvPicPr>
        <p:blipFill>
          <a:blip r:embed="rId3"/>
          <a:srcRect/>
          <a:stretch>
            <a:fillRect/>
          </a:stretch>
        </p:blipFill>
        <p:spPr bwMode="auto">
          <a:xfrm>
            <a:off x="7239000" y="609600"/>
            <a:ext cx="1104900" cy="561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5124"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Use Conversation view to group messages</a:t>
            </a:r>
            <a:endParaRPr lang="en-US" sz="1400" b="1" dirty="0">
              <a:latin typeface="Segoe" pitchFamily="34" charset="0"/>
            </a:endParaRPr>
          </a:p>
        </p:txBody>
      </p:sp>
      <p:sp>
        <p:nvSpPr>
          <p:cNvPr id="8" name="TextBox 7"/>
          <p:cNvSpPr txBox="1"/>
          <p:nvPr/>
        </p:nvSpPr>
        <p:spPr>
          <a:xfrm>
            <a:off x="838200" y="1524000"/>
            <a:ext cx="4038600" cy="2216150"/>
          </a:xfrm>
          <a:prstGeom prst="rect">
            <a:avLst/>
          </a:prstGeom>
          <a:noFill/>
        </p:spPr>
        <p:txBody>
          <a:bodyPr>
            <a:spAutoFit/>
          </a:bodyPr>
          <a:lstStyle/>
          <a:p>
            <a:pPr>
              <a:defRPr/>
            </a:pPr>
            <a:r>
              <a:rPr lang="en-US" sz="1200" dirty="0">
                <a:latin typeface="Segoe" pitchFamily="34" charset="0"/>
              </a:rPr>
              <a:t>To find all replies to a single message in Microsoft® Office Outlook® Web Access, view your messages by conversation. This groups all your e-mail into message “threads.”</a:t>
            </a:r>
          </a:p>
          <a:p>
            <a:pPr>
              <a:defRPr/>
            </a:pPr>
            <a:endParaRPr lang="en-US" sz="1200" dirty="0">
              <a:latin typeface="Segoe" pitchFamily="34" charset="0"/>
            </a:endParaRPr>
          </a:p>
          <a:p>
            <a:pPr marL="457200" indent="-109538">
              <a:tabLst>
                <a:tab pos="457200" algn="l"/>
              </a:tabLst>
              <a:defRPr/>
            </a:pPr>
            <a:r>
              <a:rPr lang="en-US" sz="1200" dirty="0">
                <a:latin typeface="Segoe" pitchFamily="34" charset="0"/>
              </a:rPr>
              <a:t>• In </a:t>
            </a:r>
            <a:r>
              <a:rPr lang="en-US" sz="1200" b="1" dirty="0">
                <a:latin typeface="Segoe" pitchFamily="34" charset="0"/>
              </a:rPr>
              <a:t>Mail view, </a:t>
            </a:r>
            <a:r>
              <a:rPr lang="en-US" sz="1200" dirty="0">
                <a:latin typeface="Segoe" pitchFamily="34" charset="0"/>
              </a:rPr>
              <a:t>click the </a:t>
            </a:r>
            <a:r>
              <a:rPr lang="en-US" sz="1200" b="1" dirty="0">
                <a:latin typeface="Segoe" pitchFamily="34" charset="0"/>
              </a:rPr>
              <a:t>Arrange </a:t>
            </a:r>
            <a:r>
              <a:rPr lang="en-US" sz="1200" dirty="0">
                <a:latin typeface="Segoe" pitchFamily="34" charset="0"/>
              </a:rPr>
              <a:t>By bar near the top of the Inbox, and then click </a:t>
            </a:r>
            <a:r>
              <a:rPr lang="en-US" sz="1200" b="1" dirty="0">
                <a:latin typeface="Segoe" pitchFamily="34" charset="0"/>
              </a:rPr>
              <a:t>Conversation.</a:t>
            </a:r>
          </a:p>
          <a:p>
            <a:pPr>
              <a:defRPr/>
            </a:pPr>
            <a:endParaRPr lang="en-US" sz="1200" dirty="0">
              <a:latin typeface="Segoe" pitchFamily="34" charset="0"/>
            </a:endParaRPr>
          </a:p>
          <a:p>
            <a:pPr>
              <a:defRPr/>
            </a:pPr>
            <a:r>
              <a:rPr lang="en-US" sz="1200" dirty="0">
                <a:latin typeface="Segoe" pitchFamily="34" charset="0"/>
              </a:rPr>
              <a:t>Each conversation group is marked with a plus sign      .    Click the      to see all the messages in the conversation.</a:t>
            </a:r>
          </a:p>
          <a:p>
            <a:pPr>
              <a:defRPr/>
            </a:pPr>
            <a:endParaRPr lang="en-US" dirty="0">
              <a:latin typeface="Segoe" pitchFamily="34" charset="0"/>
            </a:endParaRPr>
          </a:p>
        </p:txBody>
      </p:sp>
      <p:pic>
        <p:nvPicPr>
          <p:cNvPr id="5126"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5128" name="Picture 3"/>
          <p:cNvPicPr>
            <a:picLocks noChangeAspect="1" noChangeArrowheads="1"/>
          </p:cNvPicPr>
          <p:nvPr/>
        </p:nvPicPr>
        <p:blipFill>
          <a:blip r:embed="rId3"/>
          <a:srcRect/>
          <a:stretch>
            <a:fillRect/>
          </a:stretch>
        </p:blipFill>
        <p:spPr bwMode="auto">
          <a:xfrm>
            <a:off x="1524000" y="3200400"/>
            <a:ext cx="180975" cy="180975"/>
          </a:xfrm>
          <a:prstGeom prst="rect">
            <a:avLst/>
          </a:prstGeom>
          <a:noFill/>
          <a:ln w="9525">
            <a:noFill/>
            <a:miter lim="800000"/>
            <a:headEnd/>
            <a:tailEnd/>
          </a:ln>
        </p:spPr>
      </p:pic>
      <p:pic>
        <p:nvPicPr>
          <p:cNvPr id="5129" name="Picture 4"/>
          <p:cNvPicPr>
            <a:picLocks noChangeAspect="1" noChangeArrowheads="1"/>
          </p:cNvPicPr>
          <p:nvPr/>
        </p:nvPicPr>
        <p:blipFill>
          <a:blip r:embed="rId4"/>
          <a:srcRect/>
          <a:stretch>
            <a:fillRect/>
          </a:stretch>
        </p:blipFill>
        <p:spPr bwMode="auto">
          <a:xfrm>
            <a:off x="914400" y="3886200"/>
            <a:ext cx="1981200" cy="566738"/>
          </a:xfrm>
          <a:prstGeom prst="rect">
            <a:avLst/>
          </a:prstGeom>
          <a:noFill/>
          <a:ln w="9525">
            <a:noFill/>
            <a:miter lim="800000"/>
            <a:headEnd/>
            <a:tailEnd/>
          </a:ln>
        </p:spPr>
      </p:pic>
      <p:pic>
        <p:nvPicPr>
          <p:cNvPr id="5130" name="Picture 5"/>
          <p:cNvPicPr>
            <a:picLocks noChangeAspect="1" noChangeArrowheads="1"/>
          </p:cNvPicPr>
          <p:nvPr/>
        </p:nvPicPr>
        <p:blipFill>
          <a:blip r:embed="rId5"/>
          <a:srcRect/>
          <a:stretch>
            <a:fillRect/>
          </a:stretch>
        </p:blipFill>
        <p:spPr bwMode="auto">
          <a:xfrm>
            <a:off x="5029200" y="1219201"/>
            <a:ext cx="3341044" cy="5105399"/>
          </a:xfrm>
          <a:prstGeom prst="rect">
            <a:avLst/>
          </a:prstGeom>
          <a:noFill/>
          <a:ln w="9525">
            <a:noFill/>
            <a:miter lim="800000"/>
            <a:headEnd/>
            <a:tailEnd/>
          </a:ln>
        </p:spPr>
      </p:pic>
      <p:pic>
        <p:nvPicPr>
          <p:cNvPr id="12" name="Picture 3"/>
          <p:cNvPicPr>
            <a:picLocks noChangeAspect="1" noChangeArrowheads="1"/>
          </p:cNvPicPr>
          <p:nvPr/>
        </p:nvPicPr>
        <p:blipFill>
          <a:blip r:embed="rId3"/>
          <a:srcRect/>
          <a:stretch>
            <a:fillRect/>
          </a:stretch>
        </p:blipFill>
        <p:spPr bwMode="auto">
          <a:xfrm>
            <a:off x="4343400" y="3048000"/>
            <a:ext cx="180975" cy="180975"/>
          </a:xfrm>
          <a:prstGeom prst="rect">
            <a:avLst/>
          </a:prstGeom>
          <a:noFill/>
          <a:ln w="9525">
            <a:noFill/>
            <a:miter lim="800000"/>
            <a:headEnd/>
            <a:tailEnd/>
          </a:ln>
        </p:spPr>
      </p:pic>
      <p:cxnSp>
        <p:nvCxnSpPr>
          <p:cNvPr id="5131"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6148"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Search messages by key word</a:t>
            </a:r>
            <a:endParaRPr lang="en-US" sz="1400" b="1" dirty="0">
              <a:latin typeface="Segoe" pitchFamily="34" charset="0"/>
            </a:endParaRPr>
          </a:p>
        </p:txBody>
      </p:sp>
      <p:sp>
        <p:nvSpPr>
          <p:cNvPr id="8" name="TextBox 7"/>
          <p:cNvSpPr txBox="1"/>
          <p:nvPr/>
        </p:nvSpPr>
        <p:spPr>
          <a:xfrm>
            <a:off x="838200" y="1524000"/>
            <a:ext cx="4038600" cy="3940175"/>
          </a:xfrm>
          <a:prstGeom prst="rect">
            <a:avLst/>
          </a:prstGeom>
          <a:noFill/>
        </p:spPr>
        <p:txBody>
          <a:bodyPr>
            <a:spAutoFit/>
          </a:bodyPr>
          <a:lstStyle/>
          <a:p>
            <a:pPr>
              <a:defRPr/>
            </a:pPr>
            <a:r>
              <a:rPr lang="en-US" sz="1200" dirty="0">
                <a:latin typeface="Segoe" pitchFamily="34" charset="0"/>
              </a:rPr>
              <a:t>In Microsoft® Office Outlook Web Access (OWA), use Search to quickly find messages or other mail items that contain one or more specific words. You can do a full-text search for specific words on items in Mail, Contacts, and Tasks.</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Type one or more words in the box near the top of the middle pane.</a:t>
            </a:r>
          </a:p>
          <a:p>
            <a:pPr marL="228600" indent="-228600">
              <a:defRPr/>
            </a:pPr>
            <a:endParaRPr lang="en-US" sz="500" dirty="0">
              <a:latin typeface="Segoe" pitchFamily="34" charset="0"/>
            </a:endParaRPr>
          </a:p>
          <a:p>
            <a:pPr marL="576263" indent="-119063">
              <a:defRPr/>
            </a:pPr>
            <a:r>
              <a:rPr lang="en-US" sz="1200" dirty="0">
                <a:latin typeface="Segoe" pitchFamily="34" charset="0"/>
              </a:rPr>
              <a:t>• To specify which folders to search, click        at the end of the </a:t>
            </a:r>
            <a:r>
              <a:rPr lang="en-US" sz="1200" b="1" dirty="0">
                <a:latin typeface="Segoe" pitchFamily="34" charset="0"/>
              </a:rPr>
              <a:t>Search </a:t>
            </a:r>
            <a:r>
              <a:rPr lang="en-US" sz="1200" dirty="0">
                <a:latin typeface="Segoe" pitchFamily="34" charset="0"/>
              </a:rPr>
              <a:t>box.</a:t>
            </a:r>
          </a:p>
          <a:p>
            <a:pPr marL="576263" indent="-119063">
              <a:defRPr/>
            </a:pPr>
            <a:endParaRPr lang="en-US" sz="500" dirty="0">
              <a:latin typeface="Segoe" pitchFamily="34" charset="0"/>
            </a:endParaRPr>
          </a:p>
          <a:p>
            <a:pPr marL="576263" indent="-119063">
              <a:defRPr/>
            </a:pPr>
            <a:r>
              <a:rPr lang="en-US" sz="1200" dirty="0">
                <a:latin typeface="Segoe" pitchFamily="34" charset="0"/>
              </a:rPr>
              <a:t>• To see Advanced Search options, click       at the end of the </a:t>
            </a:r>
            <a:r>
              <a:rPr lang="en-US" sz="1200" b="1" dirty="0">
                <a:latin typeface="Segoe" pitchFamily="34" charset="0"/>
              </a:rPr>
              <a:t>Search </a:t>
            </a:r>
            <a:r>
              <a:rPr lang="en-US" sz="1200" dirty="0">
                <a:latin typeface="Segoe" pitchFamily="34" charset="0"/>
              </a:rPr>
              <a:t>box.</a:t>
            </a:r>
          </a:p>
          <a:p>
            <a:pPr marL="228600" indent="-228600">
              <a:buFontTx/>
              <a:buAutoNum type="arabicPeriod"/>
              <a:defRPr/>
            </a:pPr>
            <a:endParaRPr lang="en-US" sz="1200" dirty="0">
              <a:latin typeface="Segoe" pitchFamily="34" charset="0"/>
            </a:endParaRPr>
          </a:p>
          <a:p>
            <a:pPr marL="228600" indent="-228600">
              <a:buFontTx/>
              <a:buAutoNum type="arabicPeriod" startAt="2"/>
              <a:defRPr/>
            </a:pPr>
            <a:r>
              <a:rPr lang="en-US" sz="1200" dirty="0">
                <a:latin typeface="Segoe" pitchFamily="34" charset="0"/>
              </a:rPr>
              <a:t>Click         ,or press ENTER.</a:t>
            </a:r>
          </a:p>
          <a:p>
            <a:pPr marL="228600" indent="-228600">
              <a:buFontTx/>
              <a:buAutoNum type="arabicPeriod" startAt="2"/>
              <a:defRPr/>
            </a:pPr>
            <a:endParaRPr lang="en-US" sz="1200" dirty="0">
              <a:latin typeface="Segoe" pitchFamily="34" charset="0"/>
            </a:endParaRPr>
          </a:p>
          <a:p>
            <a:pPr marL="228600" indent="-228600">
              <a:defRPr/>
            </a:pPr>
            <a:r>
              <a:rPr lang="en-US" sz="1200" dirty="0">
                <a:latin typeface="Segoe" pitchFamily="34" charset="0"/>
              </a:rPr>
              <a:t>Search results appear in the main window. To clear the results list and begin a new search, click         .</a:t>
            </a:r>
          </a:p>
          <a:p>
            <a:pPr marL="228600" indent="-228600">
              <a:defRPr/>
            </a:pPr>
            <a:endParaRPr lang="en-US" sz="1200" dirty="0">
              <a:latin typeface="Segoe" pitchFamily="34" charset="0"/>
            </a:endParaRPr>
          </a:p>
          <a:p>
            <a:pPr marL="228600" indent="-228600">
              <a:defRPr/>
            </a:pPr>
            <a:endParaRPr lang="en-US" sz="1200" dirty="0">
              <a:latin typeface="Segoe" pitchFamily="34" charset="0"/>
            </a:endParaRPr>
          </a:p>
          <a:p>
            <a:pPr marL="228600" indent="-228600">
              <a:buFontTx/>
              <a:buAutoNum type="arabicPeriod"/>
              <a:defRPr/>
            </a:pPr>
            <a:endParaRPr lang="en-US" sz="1200" dirty="0">
              <a:latin typeface="Segoe" pitchFamily="34" charset="0"/>
            </a:endParaRPr>
          </a:p>
        </p:txBody>
      </p:sp>
      <p:pic>
        <p:nvPicPr>
          <p:cNvPr id="6150"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6151" name="Picture 8"/>
          <p:cNvPicPr>
            <a:picLocks noChangeAspect="1" noChangeArrowheads="1"/>
          </p:cNvPicPr>
          <p:nvPr/>
        </p:nvPicPr>
        <p:blipFill>
          <a:blip r:embed="rId3"/>
          <a:srcRect/>
          <a:stretch>
            <a:fillRect/>
          </a:stretch>
        </p:blipFill>
        <p:spPr bwMode="auto">
          <a:xfrm>
            <a:off x="5084254" y="1219200"/>
            <a:ext cx="3297746" cy="5105400"/>
          </a:xfrm>
          <a:prstGeom prst="rect">
            <a:avLst/>
          </a:prstGeom>
          <a:noFill/>
          <a:ln w="9525">
            <a:noFill/>
            <a:miter lim="800000"/>
            <a:headEnd/>
            <a:tailEnd/>
          </a:ln>
        </p:spPr>
      </p:pic>
      <p:pic>
        <p:nvPicPr>
          <p:cNvPr id="6152" name="Picture 2"/>
          <p:cNvPicPr>
            <a:picLocks noChangeAspect="1" noChangeArrowheads="1"/>
          </p:cNvPicPr>
          <p:nvPr/>
        </p:nvPicPr>
        <p:blipFill>
          <a:blip r:embed="rId4"/>
          <a:srcRect/>
          <a:stretch>
            <a:fillRect/>
          </a:stretch>
        </p:blipFill>
        <p:spPr bwMode="auto">
          <a:xfrm>
            <a:off x="4181475" y="3048000"/>
            <a:ext cx="161925" cy="228600"/>
          </a:xfrm>
          <a:prstGeom prst="rect">
            <a:avLst/>
          </a:prstGeom>
          <a:noFill/>
          <a:ln w="9525">
            <a:noFill/>
            <a:miter lim="800000"/>
            <a:headEnd/>
            <a:tailEnd/>
          </a:ln>
        </p:spPr>
      </p:pic>
      <p:pic>
        <p:nvPicPr>
          <p:cNvPr id="6153" name="Picture 3"/>
          <p:cNvPicPr>
            <a:picLocks noChangeAspect="1" noChangeArrowheads="1"/>
          </p:cNvPicPr>
          <p:nvPr/>
        </p:nvPicPr>
        <p:blipFill>
          <a:blip r:embed="rId5"/>
          <a:srcRect/>
          <a:stretch>
            <a:fillRect/>
          </a:stretch>
        </p:blipFill>
        <p:spPr bwMode="auto">
          <a:xfrm>
            <a:off x="4038600" y="3505200"/>
            <a:ext cx="209550" cy="230188"/>
          </a:xfrm>
          <a:prstGeom prst="rect">
            <a:avLst/>
          </a:prstGeom>
          <a:noFill/>
          <a:ln w="9525">
            <a:noFill/>
            <a:miter lim="800000"/>
            <a:headEnd/>
            <a:tailEnd/>
          </a:ln>
        </p:spPr>
      </p:pic>
      <p:pic>
        <p:nvPicPr>
          <p:cNvPr id="6154" name="Picture 4"/>
          <p:cNvPicPr>
            <a:picLocks noChangeAspect="1" noChangeArrowheads="1"/>
          </p:cNvPicPr>
          <p:nvPr/>
        </p:nvPicPr>
        <p:blipFill>
          <a:blip r:embed="rId6"/>
          <a:srcRect/>
          <a:stretch>
            <a:fillRect/>
          </a:stretch>
        </p:blipFill>
        <p:spPr bwMode="auto">
          <a:xfrm>
            <a:off x="1524000" y="4038600"/>
            <a:ext cx="228600" cy="234950"/>
          </a:xfrm>
          <a:prstGeom prst="rect">
            <a:avLst/>
          </a:prstGeom>
          <a:noFill/>
          <a:ln w="9525">
            <a:noFill/>
            <a:miter lim="800000"/>
            <a:headEnd/>
            <a:tailEnd/>
          </a:ln>
        </p:spPr>
      </p:pic>
      <p:pic>
        <p:nvPicPr>
          <p:cNvPr id="6155" name="Picture 5"/>
          <p:cNvPicPr>
            <a:picLocks noChangeAspect="1" noChangeArrowheads="1"/>
          </p:cNvPicPr>
          <p:nvPr/>
        </p:nvPicPr>
        <p:blipFill>
          <a:blip r:embed="rId7"/>
          <a:srcRect/>
          <a:stretch>
            <a:fillRect/>
          </a:stretch>
        </p:blipFill>
        <p:spPr bwMode="auto">
          <a:xfrm>
            <a:off x="3810000" y="4648200"/>
            <a:ext cx="228600" cy="250825"/>
          </a:xfrm>
          <a:prstGeom prst="rect">
            <a:avLst/>
          </a:prstGeom>
          <a:noFill/>
          <a:ln w="9525">
            <a:noFill/>
            <a:miter lim="800000"/>
            <a:headEnd/>
            <a:tailEnd/>
          </a:ln>
        </p:spPr>
      </p:pic>
      <p:pic>
        <p:nvPicPr>
          <p:cNvPr id="6156" name="Picture 6"/>
          <p:cNvPicPr>
            <a:picLocks noChangeAspect="1" noChangeArrowheads="1"/>
          </p:cNvPicPr>
          <p:nvPr/>
        </p:nvPicPr>
        <p:blipFill>
          <a:blip r:embed="rId8"/>
          <a:srcRect/>
          <a:stretch>
            <a:fillRect/>
          </a:stretch>
        </p:blipFill>
        <p:spPr bwMode="auto">
          <a:xfrm>
            <a:off x="914400" y="5181600"/>
            <a:ext cx="2590800" cy="284163"/>
          </a:xfrm>
          <a:prstGeom prst="rect">
            <a:avLst/>
          </a:prstGeom>
          <a:noFill/>
          <a:ln w="9525">
            <a:noFill/>
            <a:miter lim="800000"/>
            <a:headEnd/>
            <a:tailEnd/>
          </a:ln>
        </p:spPr>
      </p:pic>
      <p:cxnSp>
        <p:nvCxnSpPr>
          <p:cNvPr id="6157"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7172"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Reset your UM voice mail PIN</a:t>
            </a:r>
            <a:endParaRPr lang="en-US" sz="1400" b="1" dirty="0">
              <a:latin typeface="Segoe" pitchFamily="34" charset="0"/>
            </a:endParaRPr>
          </a:p>
        </p:txBody>
      </p:sp>
      <p:sp>
        <p:nvSpPr>
          <p:cNvPr id="8" name="TextBox 7"/>
          <p:cNvSpPr txBox="1"/>
          <p:nvPr/>
        </p:nvSpPr>
        <p:spPr>
          <a:xfrm>
            <a:off x="838200" y="1524000"/>
            <a:ext cx="4038600" cy="3600450"/>
          </a:xfrm>
          <a:prstGeom prst="rect">
            <a:avLst/>
          </a:prstGeom>
          <a:noFill/>
        </p:spPr>
        <p:txBody>
          <a:bodyPr>
            <a:spAutoFit/>
          </a:bodyPr>
          <a:lstStyle/>
          <a:p>
            <a:pPr>
              <a:defRPr/>
            </a:pPr>
            <a:r>
              <a:rPr lang="en-US" sz="1200" dirty="0">
                <a:latin typeface="Segoe" pitchFamily="34" charset="0"/>
              </a:rPr>
              <a:t>If you have Microsoft® Exchange Server 2007 Unified Messaging (UM), you can use Microsoft Office Outlook® Web Access (OWA) to reset your voice mail PIN.</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On the OWA toolbar, click </a:t>
            </a:r>
            <a:r>
              <a:rPr lang="en-US" sz="1200" b="1" dirty="0">
                <a:latin typeface="Segoe" pitchFamily="34" charset="0"/>
              </a:rPr>
              <a:t>Options.</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Options </a:t>
            </a:r>
            <a:r>
              <a:rPr lang="en-US" sz="1200" dirty="0">
                <a:latin typeface="Segoe" pitchFamily="34" charset="0"/>
              </a:rPr>
              <a:t>navigation pane, click </a:t>
            </a:r>
            <a:r>
              <a:rPr lang="en-US" sz="1200" b="1" dirty="0">
                <a:latin typeface="Segoe" pitchFamily="34" charset="0"/>
              </a:rPr>
              <a:t>Voice Mail.</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main window, under </a:t>
            </a:r>
            <a:r>
              <a:rPr lang="en-US" sz="1200" b="1" dirty="0">
                <a:latin typeface="Segoe" pitchFamily="34" charset="0"/>
              </a:rPr>
              <a:t>Reset Voice Mail PIN, </a:t>
            </a:r>
            <a:r>
              <a:rPr lang="en-US" sz="1200" dirty="0">
                <a:latin typeface="Segoe" pitchFamily="34" charset="0"/>
              </a:rPr>
              <a:t>click </a:t>
            </a:r>
            <a:r>
              <a:rPr lang="en-US" sz="1200" b="1" dirty="0">
                <a:latin typeface="Segoe" pitchFamily="34" charset="0"/>
              </a:rPr>
              <a:t>Reset Voice Mail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Reset Voice Mail PIN </a:t>
            </a:r>
            <a:r>
              <a:rPr lang="en-US" sz="1200" dirty="0">
                <a:latin typeface="Segoe" pitchFamily="34" charset="0"/>
              </a:rPr>
              <a:t>box, click </a:t>
            </a:r>
            <a:r>
              <a:rPr lang="en-US" sz="1200" b="1" dirty="0">
                <a:latin typeface="Segoe" pitchFamily="34" charset="0"/>
              </a:rPr>
              <a:t>OK.</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A new temporary UM Voice Mail PIN will be sent to you via e-mail. Use it to access your voice mail on your phone and change the PIN to a new permanent one.</a:t>
            </a:r>
          </a:p>
          <a:p>
            <a:pPr marL="228600" indent="-228600">
              <a:defRPr/>
            </a:pPr>
            <a:endParaRPr lang="en-US" sz="1200" dirty="0"/>
          </a:p>
          <a:p>
            <a:pPr marL="228600" indent="-228600">
              <a:defRPr/>
            </a:pPr>
            <a:endParaRPr lang="en-US" sz="1200" dirty="0"/>
          </a:p>
          <a:p>
            <a:pPr marL="228600" indent="-228600">
              <a:buFontTx/>
              <a:buAutoNum type="arabicPeriod"/>
              <a:defRPr/>
            </a:pPr>
            <a:endParaRPr lang="en-US" sz="1200" dirty="0"/>
          </a:p>
        </p:txBody>
      </p:sp>
      <p:pic>
        <p:nvPicPr>
          <p:cNvPr id="7174"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7175" name="Picture 2"/>
          <p:cNvPicPr>
            <a:picLocks noChangeAspect="1" noChangeArrowheads="1"/>
          </p:cNvPicPr>
          <p:nvPr/>
        </p:nvPicPr>
        <p:blipFill>
          <a:blip r:embed="rId3"/>
          <a:srcRect/>
          <a:stretch>
            <a:fillRect/>
          </a:stretch>
        </p:blipFill>
        <p:spPr bwMode="auto">
          <a:xfrm>
            <a:off x="5102087" y="1219200"/>
            <a:ext cx="3279913" cy="5029200"/>
          </a:xfrm>
          <a:prstGeom prst="rect">
            <a:avLst/>
          </a:prstGeom>
          <a:noFill/>
          <a:ln w="9525">
            <a:noFill/>
            <a:miter lim="800000"/>
            <a:headEnd/>
            <a:tailEnd/>
          </a:ln>
        </p:spPr>
      </p:pic>
      <p:pic>
        <p:nvPicPr>
          <p:cNvPr id="7176" name="Picture 3"/>
          <p:cNvPicPr>
            <a:picLocks noChangeAspect="1" noChangeArrowheads="1"/>
          </p:cNvPicPr>
          <p:nvPr/>
        </p:nvPicPr>
        <p:blipFill>
          <a:blip r:embed="rId4"/>
          <a:srcRect/>
          <a:stretch>
            <a:fillRect/>
          </a:stretch>
        </p:blipFill>
        <p:spPr bwMode="auto">
          <a:xfrm>
            <a:off x="914400" y="4953000"/>
            <a:ext cx="1416050" cy="258763"/>
          </a:xfrm>
          <a:prstGeom prst="rect">
            <a:avLst/>
          </a:prstGeom>
          <a:noFill/>
          <a:ln w="9525">
            <a:noFill/>
            <a:miter lim="800000"/>
            <a:headEnd/>
            <a:tailEnd/>
          </a:ln>
        </p:spPr>
      </p:pic>
      <p:pic>
        <p:nvPicPr>
          <p:cNvPr id="7177" name="Picture 4"/>
          <p:cNvPicPr>
            <a:picLocks noChangeAspect="1" noChangeArrowheads="1"/>
          </p:cNvPicPr>
          <p:nvPr/>
        </p:nvPicPr>
        <p:blipFill>
          <a:blip r:embed="rId5"/>
          <a:srcRect/>
          <a:stretch>
            <a:fillRect/>
          </a:stretch>
        </p:blipFill>
        <p:spPr bwMode="auto">
          <a:xfrm>
            <a:off x="914400" y="5486400"/>
            <a:ext cx="914400" cy="219075"/>
          </a:xfrm>
          <a:prstGeom prst="rect">
            <a:avLst/>
          </a:prstGeom>
          <a:noFill/>
          <a:ln w="9525">
            <a:noFill/>
            <a:miter lim="800000"/>
            <a:headEnd/>
            <a:tailEnd/>
          </a:ln>
        </p:spPr>
      </p:pic>
      <p:cxnSp>
        <p:nvCxnSpPr>
          <p:cNvPr id="7178"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cxnSp>
        <p:nvCxnSpPr>
          <p:cNvPr id="8196"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
        <p:nvSpPr>
          <p:cNvPr id="8197"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Customize your OWA</a:t>
            </a:r>
            <a:endParaRPr lang="en-US" sz="1400" b="1" dirty="0">
              <a:latin typeface="Segoe" pitchFamily="34" charset="0"/>
            </a:endParaRPr>
          </a:p>
        </p:txBody>
      </p:sp>
      <p:sp>
        <p:nvSpPr>
          <p:cNvPr id="8" name="TextBox 7"/>
          <p:cNvSpPr txBox="1"/>
          <p:nvPr/>
        </p:nvSpPr>
        <p:spPr>
          <a:xfrm>
            <a:off x="838200" y="1524000"/>
            <a:ext cx="4038600" cy="2862263"/>
          </a:xfrm>
          <a:prstGeom prst="rect">
            <a:avLst/>
          </a:prstGeom>
          <a:noFill/>
        </p:spPr>
        <p:txBody>
          <a:bodyPr>
            <a:spAutoFit/>
          </a:bodyPr>
          <a:lstStyle/>
          <a:p>
            <a:pPr>
              <a:defRPr/>
            </a:pPr>
            <a:r>
              <a:rPr lang="en-US" sz="1200" dirty="0">
                <a:latin typeface="Segoe" pitchFamily="34" charset="0"/>
              </a:rPr>
              <a:t>Microsoft® Office Outlook® Web Access (OWA) offers many options found in Microsoft Office Outlook 2007. Use the Options page to customize OWA. The table at right lists some of the most-used options in OWA.</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On the </a:t>
            </a:r>
            <a:r>
              <a:rPr lang="en-US" sz="1200" b="1" dirty="0">
                <a:latin typeface="Segoe" pitchFamily="34" charset="0"/>
              </a:rPr>
              <a:t>OWA </a:t>
            </a:r>
            <a:r>
              <a:rPr lang="en-US" sz="1200" dirty="0">
                <a:latin typeface="Segoe" pitchFamily="34" charset="0"/>
              </a:rPr>
              <a:t>toolbar, click </a:t>
            </a:r>
            <a:r>
              <a:rPr lang="en-US" sz="1200" b="1" dirty="0">
                <a:latin typeface="Segoe" pitchFamily="34" charset="0"/>
              </a:rPr>
              <a:t>Options.</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Options </a:t>
            </a:r>
            <a:r>
              <a:rPr lang="en-US" sz="1200" dirty="0">
                <a:latin typeface="Segoe" pitchFamily="34" charset="0"/>
              </a:rPr>
              <a:t>navigation pane, click a category. In the main window, choose settings for that category.</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When you have finished, at the top of the window, click </a:t>
            </a:r>
            <a:r>
              <a:rPr lang="en-US" sz="1200" b="1" dirty="0">
                <a:latin typeface="Segoe" pitchFamily="34" charset="0"/>
              </a:rPr>
              <a:t>Save. </a:t>
            </a:r>
            <a:r>
              <a:rPr lang="en-US" sz="1200" dirty="0">
                <a:latin typeface="Segoe" pitchFamily="34" charset="0"/>
              </a:rPr>
              <a:t>To exit the Options page, click the </a:t>
            </a:r>
            <a:r>
              <a:rPr lang="en-US" sz="1200" b="1" dirty="0">
                <a:latin typeface="Segoe" pitchFamily="34" charset="0"/>
              </a:rPr>
              <a:t>Mail </a:t>
            </a:r>
            <a:r>
              <a:rPr lang="en-US" sz="1200" dirty="0">
                <a:latin typeface="Segoe" pitchFamily="34" charset="0"/>
              </a:rPr>
              <a:t>button at the bottom of the navigation pane.</a:t>
            </a:r>
          </a:p>
          <a:p>
            <a:pPr marL="228600" indent="-228600">
              <a:defRPr/>
            </a:pPr>
            <a:endParaRPr lang="en-US" sz="1200" dirty="0"/>
          </a:p>
          <a:p>
            <a:pPr marL="228600" indent="-228600">
              <a:buFontTx/>
              <a:buAutoNum type="arabicPeriod"/>
              <a:defRPr/>
            </a:pPr>
            <a:endParaRPr lang="en-US" sz="1200" dirty="0"/>
          </a:p>
        </p:txBody>
      </p:sp>
      <p:pic>
        <p:nvPicPr>
          <p:cNvPr id="8199"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8200" name="Picture 2"/>
          <p:cNvPicPr>
            <a:picLocks noChangeAspect="1" noChangeArrowheads="1"/>
          </p:cNvPicPr>
          <p:nvPr/>
        </p:nvPicPr>
        <p:blipFill>
          <a:blip r:embed="rId3"/>
          <a:srcRect/>
          <a:stretch>
            <a:fillRect/>
          </a:stretch>
        </p:blipFill>
        <p:spPr bwMode="auto">
          <a:xfrm>
            <a:off x="5310188" y="1524000"/>
            <a:ext cx="2843212" cy="2286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9220"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Remotely wipe all mobile device data</a:t>
            </a:r>
            <a:endParaRPr lang="en-US" sz="1400" b="1" dirty="0">
              <a:latin typeface="Segoe" pitchFamily="34" charset="0"/>
            </a:endParaRPr>
          </a:p>
        </p:txBody>
      </p:sp>
      <p:sp>
        <p:nvSpPr>
          <p:cNvPr id="8" name="TextBox 7"/>
          <p:cNvSpPr txBox="1"/>
          <p:nvPr/>
        </p:nvSpPr>
        <p:spPr>
          <a:xfrm>
            <a:off x="838200" y="1524000"/>
            <a:ext cx="4038600" cy="3416300"/>
          </a:xfrm>
          <a:prstGeom prst="rect">
            <a:avLst/>
          </a:prstGeom>
          <a:noFill/>
        </p:spPr>
        <p:txBody>
          <a:bodyPr>
            <a:spAutoFit/>
          </a:bodyPr>
          <a:lstStyle/>
          <a:p>
            <a:pPr>
              <a:defRPr/>
            </a:pPr>
            <a:r>
              <a:rPr lang="en-US" sz="1200" dirty="0">
                <a:latin typeface="Segoe" pitchFamily="34" charset="0"/>
              </a:rPr>
              <a:t>Any of your mobile devices that have an Exchange partnership automatically appear in your Microsoft® Office Outlook® Web Access (OWA) Mobile Devices list. In the event of loss or theft, you can use OWA to wipe all data from such a device.</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On the </a:t>
            </a:r>
            <a:r>
              <a:rPr lang="en-US" sz="1200" b="1" dirty="0">
                <a:latin typeface="Segoe" pitchFamily="34" charset="0"/>
              </a:rPr>
              <a:t>OWA </a:t>
            </a:r>
            <a:r>
              <a:rPr lang="en-US" sz="1200" dirty="0">
                <a:latin typeface="Segoe" pitchFamily="34" charset="0"/>
              </a:rPr>
              <a:t>toolbar, click </a:t>
            </a:r>
            <a:r>
              <a:rPr lang="en-US" sz="1200" b="1" dirty="0">
                <a:latin typeface="Segoe" pitchFamily="34" charset="0"/>
              </a:rPr>
              <a:t>Options.</a:t>
            </a:r>
          </a:p>
          <a:p>
            <a:pPr marL="228600" indent="-228600">
              <a:buFontTx/>
              <a:buAutoNum type="arabicPeriod"/>
              <a:defRPr/>
            </a:pPr>
            <a:r>
              <a:rPr lang="en-US" sz="1200" dirty="0">
                <a:latin typeface="Segoe" pitchFamily="34" charset="0"/>
              </a:rPr>
              <a:t>In the </a:t>
            </a:r>
            <a:r>
              <a:rPr lang="en-US" sz="1200" b="1" dirty="0">
                <a:latin typeface="Segoe" pitchFamily="34" charset="0"/>
              </a:rPr>
              <a:t>Options </a:t>
            </a:r>
            <a:r>
              <a:rPr lang="en-US" sz="1200" dirty="0">
                <a:latin typeface="Segoe" pitchFamily="34" charset="0"/>
              </a:rPr>
              <a:t>navigation pane, click </a:t>
            </a:r>
            <a:r>
              <a:rPr lang="en-US" sz="1200" b="1" dirty="0">
                <a:latin typeface="Segoe" pitchFamily="34" charset="0"/>
              </a:rPr>
              <a:t>Mobile Devices.</a:t>
            </a:r>
          </a:p>
          <a:p>
            <a:pPr marL="228600" indent="-228600">
              <a:buFontTx/>
              <a:buAutoNum type="arabicPeriod"/>
              <a:defRPr/>
            </a:pPr>
            <a:r>
              <a:rPr lang="en-US" sz="1200" dirty="0">
                <a:latin typeface="Segoe" pitchFamily="34" charset="0"/>
              </a:rPr>
              <a:t>In the main window, click the device you want to wipe.</a:t>
            </a:r>
          </a:p>
          <a:p>
            <a:pPr marL="228600" indent="-228600">
              <a:buFontTx/>
              <a:buAutoNum type="arabicPeriod"/>
              <a:defRPr/>
            </a:pPr>
            <a:r>
              <a:rPr lang="en-US" sz="1200" dirty="0">
                <a:latin typeface="Segoe" pitchFamily="34" charset="0"/>
              </a:rPr>
              <a:t>Click </a:t>
            </a:r>
            <a:r>
              <a:rPr lang="en-US" sz="1200" b="1" dirty="0">
                <a:latin typeface="Segoe" pitchFamily="34" charset="0"/>
              </a:rPr>
              <a:t>Wipe All Data from Device.</a:t>
            </a:r>
          </a:p>
          <a:p>
            <a:pPr marL="228600" indent="-228600">
              <a:defRPr/>
            </a:pPr>
            <a:endParaRPr lang="en-US" sz="1200" b="1" dirty="0">
              <a:latin typeface="Segoe" pitchFamily="34" charset="0"/>
            </a:endParaRPr>
          </a:p>
          <a:p>
            <a:pPr>
              <a:defRPr/>
            </a:pPr>
            <a:r>
              <a:rPr lang="en-US" sz="1200" dirty="0">
                <a:latin typeface="Segoe" pitchFamily="34" charset="0"/>
              </a:rPr>
              <a:t>OWA sends a command to the device that wipes all data on it. If the device is turned off when the device wipe command is sent, the command is initiated when the device is turned on again and the first synchronization occurs.</a:t>
            </a:r>
          </a:p>
          <a:p>
            <a:pPr marL="228600" indent="-228600">
              <a:buFontTx/>
              <a:buAutoNum type="arabicPeriod"/>
              <a:defRPr/>
            </a:pPr>
            <a:endParaRPr lang="en-US" sz="1200" dirty="0"/>
          </a:p>
        </p:txBody>
      </p:sp>
      <p:pic>
        <p:nvPicPr>
          <p:cNvPr id="9222"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9223" name="Picture 2"/>
          <p:cNvPicPr>
            <a:picLocks noChangeAspect="1" noChangeArrowheads="1"/>
          </p:cNvPicPr>
          <p:nvPr/>
        </p:nvPicPr>
        <p:blipFill>
          <a:blip r:embed="rId3"/>
          <a:srcRect/>
          <a:stretch>
            <a:fillRect/>
          </a:stretch>
        </p:blipFill>
        <p:spPr bwMode="auto">
          <a:xfrm>
            <a:off x="914400" y="5029200"/>
            <a:ext cx="1050925" cy="182563"/>
          </a:xfrm>
          <a:prstGeom prst="rect">
            <a:avLst/>
          </a:prstGeom>
          <a:noFill/>
          <a:ln w="9525">
            <a:noFill/>
            <a:miter lim="800000"/>
            <a:headEnd/>
            <a:tailEnd/>
          </a:ln>
        </p:spPr>
      </p:pic>
      <p:pic>
        <p:nvPicPr>
          <p:cNvPr id="9224" name="Picture 3"/>
          <p:cNvPicPr>
            <a:picLocks noChangeAspect="1" noChangeArrowheads="1"/>
          </p:cNvPicPr>
          <p:nvPr/>
        </p:nvPicPr>
        <p:blipFill>
          <a:blip r:embed="rId4"/>
          <a:srcRect/>
          <a:stretch>
            <a:fillRect/>
          </a:stretch>
        </p:blipFill>
        <p:spPr bwMode="auto">
          <a:xfrm>
            <a:off x="914400" y="5562600"/>
            <a:ext cx="1981200" cy="374650"/>
          </a:xfrm>
          <a:prstGeom prst="rect">
            <a:avLst/>
          </a:prstGeom>
          <a:noFill/>
          <a:ln w="9525">
            <a:noFill/>
            <a:miter lim="800000"/>
            <a:headEnd/>
            <a:tailEnd/>
          </a:ln>
        </p:spPr>
      </p:pic>
      <p:pic>
        <p:nvPicPr>
          <p:cNvPr id="9225" name="Picture 4"/>
          <p:cNvPicPr>
            <a:picLocks noChangeAspect="1" noChangeArrowheads="1"/>
          </p:cNvPicPr>
          <p:nvPr/>
        </p:nvPicPr>
        <p:blipFill>
          <a:blip r:embed="rId5"/>
          <a:srcRect/>
          <a:stretch>
            <a:fillRect/>
          </a:stretch>
        </p:blipFill>
        <p:spPr bwMode="auto">
          <a:xfrm>
            <a:off x="5029200" y="1219200"/>
            <a:ext cx="3352800" cy="5122333"/>
          </a:xfrm>
          <a:prstGeom prst="rect">
            <a:avLst/>
          </a:prstGeom>
          <a:noFill/>
          <a:ln w="9525">
            <a:noFill/>
            <a:miter lim="800000"/>
            <a:headEnd/>
            <a:tailEnd/>
          </a:ln>
        </p:spPr>
      </p:pic>
      <p:cxnSp>
        <p:nvCxnSpPr>
          <p:cNvPr id="9226"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44" name="TextBox 7"/>
          <p:cNvSpPr txBox="1">
            <a:spLocks noChangeArrowheads="1"/>
          </p:cNvSpPr>
          <p:nvPr/>
        </p:nvSpPr>
        <p:spPr bwMode="auto">
          <a:xfrm>
            <a:off x="685800" y="685800"/>
            <a:ext cx="63246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Spelling checker—don’t e-mail without it</a:t>
            </a:r>
            <a:endParaRPr lang="en-US" sz="1400" b="1" dirty="0">
              <a:latin typeface="Segoe" pitchFamily="34" charset="0"/>
            </a:endParaRPr>
          </a:p>
        </p:txBody>
      </p:sp>
      <p:sp>
        <p:nvSpPr>
          <p:cNvPr id="8" name="TextBox 7"/>
          <p:cNvSpPr txBox="1"/>
          <p:nvPr/>
        </p:nvSpPr>
        <p:spPr>
          <a:xfrm>
            <a:off x="838200" y="1524000"/>
            <a:ext cx="4038600" cy="3786188"/>
          </a:xfrm>
          <a:prstGeom prst="rect">
            <a:avLst/>
          </a:prstGeom>
          <a:noFill/>
        </p:spPr>
        <p:txBody>
          <a:bodyPr>
            <a:spAutoFit/>
          </a:bodyPr>
          <a:lstStyle/>
          <a:p>
            <a:pPr marL="119063" indent="-119063">
              <a:defRPr/>
            </a:pPr>
            <a:r>
              <a:rPr lang="en-US" sz="1200" dirty="0"/>
              <a:t>• </a:t>
            </a:r>
            <a:r>
              <a:rPr lang="en-US" sz="1200" dirty="0">
                <a:latin typeface="Segoe" pitchFamily="34" charset="0"/>
              </a:rPr>
              <a:t>By popular demand, Microsoft® Office Outlook® Web Access (OWA) can now check spelling! The following languages are currently supported: English, French, German, Italian, Korean, and Spanish. The first time you click </a:t>
            </a:r>
            <a:r>
              <a:rPr lang="en-US" sz="1200" b="1" dirty="0">
                <a:latin typeface="Segoe" pitchFamily="34" charset="0"/>
              </a:rPr>
              <a:t>Spelling, </a:t>
            </a:r>
            <a:r>
              <a:rPr lang="en-US" sz="1200" dirty="0">
                <a:latin typeface="Segoe" pitchFamily="34" charset="0"/>
              </a:rPr>
              <a:t>you will be prompted to select your preferred language.</a:t>
            </a:r>
          </a:p>
          <a:p>
            <a:pPr marL="119063" indent="-119063">
              <a:defRPr/>
            </a:pPr>
            <a:endParaRPr lang="en-US" sz="1200" dirty="0">
              <a:latin typeface="Segoe" pitchFamily="34" charset="0"/>
            </a:endParaRPr>
          </a:p>
          <a:p>
            <a:pPr marL="119063" indent="-119063">
              <a:defRPr/>
            </a:pPr>
            <a:r>
              <a:rPr lang="en-US" sz="1200" dirty="0">
                <a:latin typeface="Segoe" pitchFamily="34" charset="0"/>
              </a:rPr>
              <a:t>• OWA spelling checker does not have capability to add new words to the dictionary.</a:t>
            </a:r>
          </a:p>
          <a:p>
            <a:pPr marL="119063" indent="-119063">
              <a:defRPr/>
            </a:pPr>
            <a:endParaRPr lang="en-US" sz="1200" dirty="0">
              <a:latin typeface="Segoe" pitchFamily="34" charset="0"/>
            </a:endParaRPr>
          </a:p>
          <a:p>
            <a:pPr marL="119063" indent="-119063">
              <a:defRPr/>
            </a:pPr>
            <a:r>
              <a:rPr lang="en-US" sz="1200" dirty="0">
                <a:latin typeface="Segoe" pitchFamily="34" charset="0"/>
              </a:rPr>
              <a:t>• On replies and forwarded messages, spelling checker checks only the new text—not the text of the original message.</a:t>
            </a:r>
          </a:p>
          <a:p>
            <a:pPr>
              <a:defRPr/>
            </a:pPr>
            <a:endParaRPr lang="en-US" sz="1200" dirty="0">
              <a:latin typeface="Segoe" pitchFamily="34" charset="0"/>
            </a:endParaRPr>
          </a:p>
          <a:p>
            <a:pPr>
              <a:defRPr/>
            </a:pPr>
            <a:r>
              <a:rPr lang="en-US" sz="1200" b="1" dirty="0">
                <a:latin typeface="Segoe" pitchFamily="34" charset="0"/>
              </a:rPr>
              <a:t>Note: </a:t>
            </a:r>
            <a:r>
              <a:rPr lang="en-US" sz="1200" dirty="0">
                <a:latin typeface="Segoe" pitchFamily="34" charset="0"/>
              </a:rPr>
              <a:t>You can use OWA spelling checker in two ways: (1) Manually, by clicking the </a:t>
            </a:r>
            <a:r>
              <a:rPr lang="en-US" sz="1200" b="1" dirty="0">
                <a:latin typeface="Segoe" pitchFamily="34" charset="0"/>
              </a:rPr>
              <a:t>Spelling </a:t>
            </a:r>
            <a:r>
              <a:rPr lang="en-US" sz="1200" dirty="0">
                <a:latin typeface="Segoe" pitchFamily="34" charset="0"/>
              </a:rPr>
              <a:t>button when you want to check spelling or (2) Automatically, by going to </a:t>
            </a:r>
            <a:r>
              <a:rPr lang="en-US" sz="1200" b="1" dirty="0">
                <a:latin typeface="Segoe" pitchFamily="34" charset="0"/>
              </a:rPr>
              <a:t>Options </a:t>
            </a:r>
            <a:r>
              <a:rPr lang="en-US" sz="1200" dirty="0">
                <a:latin typeface="Segoe" pitchFamily="34" charset="0"/>
              </a:rPr>
              <a:t>and selecting the </a:t>
            </a:r>
            <a:r>
              <a:rPr lang="en-US" sz="1200" b="1" dirty="0">
                <a:latin typeface="Segoe" pitchFamily="34" charset="0"/>
              </a:rPr>
              <a:t>Always check spelling </a:t>
            </a:r>
            <a:r>
              <a:rPr lang="en-US" sz="1200" dirty="0">
                <a:latin typeface="Segoe" pitchFamily="34" charset="0"/>
              </a:rPr>
              <a:t>before sending check box. This prompts the spelling checker to open whenever you click Send.</a:t>
            </a:r>
            <a:endParaRPr lang="en-US" dirty="0">
              <a:latin typeface="Segoe" pitchFamily="34" charset="0"/>
            </a:endParaRPr>
          </a:p>
        </p:txBody>
      </p:sp>
      <p:pic>
        <p:nvPicPr>
          <p:cNvPr id="10246"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pic>
        <p:nvPicPr>
          <p:cNvPr id="10247" name="Picture 2"/>
          <p:cNvPicPr>
            <a:picLocks noChangeAspect="1" noChangeArrowheads="1"/>
          </p:cNvPicPr>
          <p:nvPr/>
        </p:nvPicPr>
        <p:blipFill>
          <a:blip r:embed="rId3"/>
          <a:srcRect/>
          <a:stretch>
            <a:fillRect/>
          </a:stretch>
        </p:blipFill>
        <p:spPr bwMode="auto">
          <a:xfrm>
            <a:off x="5050380" y="1219201"/>
            <a:ext cx="3331620" cy="5105399"/>
          </a:xfrm>
          <a:prstGeom prst="rect">
            <a:avLst/>
          </a:prstGeom>
          <a:noFill/>
          <a:ln w="9525">
            <a:noFill/>
            <a:miter lim="800000"/>
            <a:headEnd/>
            <a:tailEnd/>
          </a:ln>
        </p:spPr>
      </p:pic>
      <p:cxnSp>
        <p:nvCxnSpPr>
          <p:cNvPr id="10248"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268" name="TextBox 7"/>
          <p:cNvSpPr txBox="1">
            <a:spLocks noChangeArrowheads="1"/>
          </p:cNvSpPr>
          <p:nvPr/>
        </p:nvSpPr>
        <p:spPr bwMode="auto">
          <a:xfrm>
            <a:off x="685800" y="685800"/>
            <a:ext cx="63246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Message Flagging—manage your list</a:t>
            </a:r>
            <a:endParaRPr lang="en-US" sz="1400" b="1" dirty="0">
              <a:latin typeface="Segoe" pitchFamily="34" charset="0"/>
            </a:endParaRPr>
          </a:p>
        </p:txBody>
      </p:sp>
      <p:sp>
        <p:nvSpPr>
          <p:cNvPr id="8" name="TextBox 7"/>
          <p:cNvSpPr txBox="1"/>
          <p:nvPr/>
        </p:nvSpPr>
        <p:spPr>
          <a:xfrm>
            <a:off x="838200" y="1524000"/>
            <a:ext cx="4038600" cy="2308225"/>
          </a:xfrm>
          <a:prstGeom prst="rect">
            <a:avLst/>
          </a:prstGeom>
          <a:noFill/>
        </p:spPr>
        <p:txBody>
          <a:bodyPr>
            <a:spAutoFit/>
          </a:bodyPr>
          <a:lstStyle/>
          <a:p>
            <a:pPr>
              <a:defRPr/>
            </a:pPr>
            <a:r>
              <a:rPr lang="en-US" sz="1200" dirty="0">
                <a:latin typeface="Segoe" pitchFamily="34" charset="0"/>
              </a:rPr>
              <a:t>With Microsoft® Office Outlook® Web Access (OWA), you can flag messages for follow-up in multiple colors and settings. Message Flagging helps you organize your work by providing a visual indicator of which items in the mailbox need further action.</a:t>
            </a:r>
          </a:p>
          <a:p>
            <a:pPr>
              <a:defRPr/>
            </a:pPr>
            <a:endParaRPr lang="en-US" sz="1200" dirty="0">
              <a:latin typeface="Segoe" pitchFamily="34" charset="0"/>
            </a:endParaRPr>
          </a:p>
          <a:p>
            <a:pPr>
              <a:defRPr/>
            </a:pPr>
            <a:r>
              <a:rPr lang="en-US" sz="1200" dirty="0">
                <a:latin typeface="Segoe" pitchFamily="34" charset="0"/>
              </a:rPr>
              <a:t>The new flag column, to the right of the message list, is where you flag a message, mark a flag as complete, or clear a flag.</a:t>
            </a:r>
          </a:p>
          <a:p>
            <a:pPr marL="119063" indent="-119063">
              <a:defRPr/>
            </a:pPr>
            <a:endParaRPr lang="en-US" sz="1200" dirty="0">
              <a:latin typeface="Segoe" pitchFamily="34" charset="0"/>
            </a:endParaRPr>
          </a:p>
          <a:p>
            <a:pPr marL="119063" indent="-119063">
              <a:defRPr/>
            </a:pPr>
            <a:r>
              <a:rPr lang="en-US" sz="1200" dirty="0">
                <a:latin typeface="Segoe" pitchFamily="34" charset="0"/>
              </a:rPr>
              <a:t>• To flag a message, right-click the </a:t>
            </a:r>
            <a:r>
              <a:rPr lang="en-US" sz="1200" b="1" dirty="0">
                <a:latin typeface="Segoe" pitchFamily="34" charset="0"/>
              </a:rPr>
              <a:t>Message Flagging </a:t>
            </a:r>
            <a:r>
              <a:rPr lang="en-US" sz="1200" dirty="0">
                <a:latin typeface="Segoe" pitchFamily="34" charset="0"/>
              </a:rPr>
              <a:t>column and select the flag you want to apply.</a:t>
            </a:r>
            <a:endParaRPr lang="en-US" dirty="0">
              <a:latin typeface="Segoe" pitchFamily="34" charset="0"/>
            </a:endParaRPr>
          </a:p>
        </p:txBody>
      </p:sp>
      <p:pic>
        <p:nvPicPr>
          <p:cNvPr id="11270"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pic>
        <p:nvPicPr>
          <p:cNvPr id="11271" name="Picture 2"/>
          <p:cNvPicPr>
            <a:picLocks noChangeAspect="1" noChangeArrowheads="1"/>
          </p:cNvPicPr>
          <p:nvPr/>
        </p:nvPicPr>
        <p:blipFill>
          <a:blip r:embed="rId3"/>
          <a:srcRect/>
          <a:stretch>
            <a:fillRect/>
          </a:stretch>
        </p:blipFill>
        <p:spPr bwMode="auto">
          <a:xfrm>
            <a:off x="5073371" y="1219200"/>
            <a:ext cx="3308629" cy="5105400"/>
          </a:xfrm>
          <a:prstGeom prst="rect">
            <a:avLst/>
          </a:prstGeom>
          <a:noFill/>
          <a:ln w="9525">
            <a:noFill/>
            <a:miter lim="800000"/>
            <a:headEnd/>
            <a:tailEnd/>
          </a:ln>
        </p:spPr>
      </p:pic>
      <p:cxnSp>
        <p:nvCxnSpPr>
          <p:cNvPr id="11272"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92" name="TextBox 7"/>
          <p:cNvSpPr txBox="1">
            <a:spLocks noChangeArrowheads="1"/>
          </p:cNvSpPr>
          <p:nvPr/>
        </p:nvSpPr>
        <p:spPr bwMode="auto">
          <a:xfrm>
            <a:off x="685800" y="685800"/>
            <a:ext cx="63246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What is Unified Messaging (UM)?</a:t>
            </a:r>
            <a:endParaRPr lang="en-US" sz="1400" b="1" dirty="0">
              <a:latin typeface="Segoe" pitchFamily="34" charset="0"/>
            </a:endParaRPr>
          </a:p>
        </p:txBody>
      </p:sp>
      <p:sp>
        <p:nvSpPr>
          <p:cNvPr id="8" name="TextBox 7"/>
          <p:cNvSpPr txBox="1"/>
          <p:nvPr/>
        </p:nvSpPr>
        <p:spPr>
          <a:xfrm>
            <a:off x="838200" y="1524000"/>
            <a:ext cx="4038600" cy="5032147"/>
          </a:xfrm>
          <a:prstGeom prst="rect">
            <a:avLst/>
          </a:prstGeom>
          <a:noFill/>
        </p:spPr>
        <p:txBody>
          <a:bodyPr>
            <a:spAutoFit/>
          </a:bodyPr>
          <a:lstStyle/>
          <a:p>
            <a:pPr>
              <a:defRPr/>
            </a:pPr>
            <a:r>
              <a:rPr lang="en-US" sz="1200" dirty="0">
                <a:latin typeface="Segoe" pitchFamily="34" charset="0"/>
              </a:rPr>
              <a:t>Microsoft® Exchange Server 2007 Unified Messaging (UM) integrates e-mail and voice mail services. UM enables you to check calendar events and listen and reply to e-mail through the telephone.</a:t>
            </a:r>
          </a:p>
          <a:p>
            <a:pPr>
              <a:defRPr/>
            </a:pPr>
            <a:endParaRPr lang="en-US" sz="1200" dirty="0">
              <a:latin typeface="Segoe" pitchFamily="34" charset="0"/>
            </a:endParaRPr>
          </a:p>
          <a:p>
            <a:pPr>
              <a:defRPr/>
            </a:pPr>
            <a:r>
              <a:rPr lang="en-US" sz="1200" b="1" dirty="0">
                <a:latin typeface="Segoe" pitchFamily="34" charset="0"/>
              </a:rPr>
              <a:t>Benefits:</a:t>
            </a:r>
          </a:p>
          <a:p>
            <a:pPr>
              <a:defRPr/>
            </a:pPr>
            <a:endParaRPr lang="en-US" sz="500" b="1" dirty="0">
              <a:latin typeface="Segoe" pitchFamily="34" charset="0"/>
            </a:endParaRPr>
          </a:p>
          <a:p>
            <a:pPr marL="119063" indent="-119063">
              <a:defRPr/>
            </a:pPr>
            <a:r>
              <a:rPr lang="en-US" sz="1200" dirty="0">
                <a:latin typeface="Segoe" pitchFamily="34" charset="0"/>
              </a:rPr>
              <a:t>• </a:t>
            </a:r>
            <a:r>
              <a:rPr lang="en-US" sz="1200" dirty="0" smtClean="0"/>
              <a:t>Exchange mailbox access with internet access</a:t>
            </a:r>
            <a:endParaRPr lang="en-US" sz="1200" dirty="0">
              <a:latin typeface="Segoe" pitchFamily="34" charset="0"/>
            </a:endParaRPr>
          </a:p>
          <a:p>
            <a:pPr marL="119063" indent="-119063">
              <a:defRPr/>
            </a:pPr>
            <a:endParaRPr lang="en-US" sz="500" dirty="0">
              <a:latin typeface="Segoe" pitchFamily="34" charset="0"/>
            </a:endParaRPr>
          </a:p>
          <a:p>
            <a:pPr marL="119063" indent="-119063">
              <a:defRPr/>
            </a:pPr>
            <a:r>
              <a:rPr lang="en-US" sz="1200" dirty="0">
                <a:latin typeface="Segoe" pitchFamily="34" charset="0"/>
              </a:rPr>
              <a:t>• Enhanced productivity</a:t>
            </a:r>
          </a:p>
          <a:p>
            <a:pPr marL="119063" indent="-119063">
              <a:defRPr/>
            </a:pPr>
            <a:endParaRPr lang="en-US" sz="500" dirty="0">
              <a:latin typeface="Segoe" pitchFamily="34" charset="0"/>
            </a:endParaRPr>
          </a:p>
          <a:p>
            <a:pPr marL="119063" indent="-119063">
              <a:defRPr/>
            </a:pPr>
            <a:r>
              <a:rPr lang="en-US" sz="1200" dirty="0">
                <a:latin typeface="Segoe" pitchFamily="34" charset="0"/>
              </a:rPr>
              <a:t>• Check Exchange data anytime by telephone</a:t>
            </a:r>
          </a:p>
          <a:p>
            <a:pPr marL="119063" indent="-119063">
              <a:defRPr/>
            </a:pPr>
            <a:endParaRPr lang="en-US" sz="500" dirty="0">
              <a:latin typeface="Segoe" pitchFamily="34" charset="0"/>
            </a:endParaRPr>
          </a:p>
          <a:p>
            <a:pPr marL="119063" indent="-119063">
              <a:defRPr/>
            </a:pPr>
            <a:r>
              <a:rPr lang="en-US" sz="1200" dirty="0">
                <a:latin typeface="Segoe" pitchFamily="34" charset="0"/>
              </a:rPr>
              <a:t>• Listen to and archive voice mail messages on your laptop</a:t>
            </a:r>
          </a:p>
          <a:p>
            <a:pPr marL="119063" indent="-119063">
              <a:defRPr/>
            </a:pPr>
            <a:endParaRPr lang="en-US" sz="500" dirty="0">
              <a:latin typeface="Segoe" pitchFamily="34" charset="0"/>
            </a:endParaRPr>
          </a:p>
          <a:p>
            <a:pPr marL="119063" indent="-119063">
              <a:defRPr/>
            </a:pPr>
            <a:r>
              <a:rPr lang="en-US" sz="1200" dirty="0">
                <a:latin typeface="Segoe" pitchFamily="34" charset="0"/>
              </a:rPr>
              <a:t>• Receive voice mail messages via computer or telephone</a:t>
            </a:r>
          </a:p>
          <a:p>
            <a:pPr marL="119063" indent="-119063">
              <a:defRPr/>
            </a:pPr>
            <a:endParaRPr lang="en-US" sz="500" dirty="0">
              <a:latin typeface="Segoe" pitchFamily="34" charset="0"/>
            </a:endParaRPr>
          </a:p>
          <a:p>
            <a:pPr marL="119063" indent="-119063">
              <a:defRPr/>
            </a:pPr>
            <a:r>
              <a:rPr lang="en-US" sz="1200" dirty="0">
                <a:latin typeface="Segoe" pitchFamily="34" charset="0"/>
              </a:rPr>
              <a:t>• Use Microsoft Office Outlook® Voice Access to “call” a contact</a:t>
            </a:r>
          </a:p>
          <a:p>
            <a:pPr marL="119063" indent="-119063">
              <a:defRPr/>
            </a:pPr>
            <a:endParaRPr lang="en-US" sz="500" dirty="0">
              <a:latin typeface="Segoe" pitchFamily="34" charset="0"/>
            </a:endParaRPr>
          </a:p>
          <a:p>
            <a:pPr marL="119063" indent="-119063">
              <a:defRPr/>
            </a:pPr>
            <a:r>
              <a:rPr lang="en-US" sz="1200" dirty="0">
                <a:latin typeface="Segoe" pitchFamily="34" charset="0"/>
              </a:rPr>
              <a:t>• Check and update your Calendar by telephone</a:t>
            </a:r>
          </a:p>
          <a:p>
            <a:pPr marL="119063" indent="-119063">
              <a:defRPr/>
            </a:pPr>
            <a:endParaRPr lang="en-US" sz="1200" dirty="0">
              <a:latin typeface="Segoe" pitchFamily="34" charset="0"/>
            </a:endParaRPr>
          </a:p>
          <a:p>
            <a:pPr marL="119063" indent="-119063">
              <a:defRPr/>
            </a:pPr>
            <a:r>
              <a:rPr lang="en-US" sz="1200" dirty="0">
                <a:latin typeface="Segoe" pitchFamily="34" charset="0"/>
              </a:rPr>
              <a:t>• Send a message to meeting attendees by telephone</a:t>
            </a:r>
          </a:p>
          <a:p>
            <a:pPr marL="119063" indent="-119063">
              <a:defRPr/>
            </a:pPr>
            <a:endParaRPr lang="en-US" sz="500" dirty="0">
              <a:latin typeface="Segoe" pitchFamily="34" charset="0"/>
            </a:endParaRPr>
          </a:p>
          <a:p>
            <a:pPr marL="119063" indent="-119063">
              <a:defRPr/>
            </a:pPr>
            <a:r>
              <a:rPr lang="en-US" sz="1200" dirty="0">
                <a:latin typeface="Segoe" pitchFamily="34" charset="0"/>
              </a:rPr>
              <a:t>• Check on meeting room and location using your telephone</a:t>
            </a:r>
          </a:p>
          <a:p>
            <a:pPr marL="119063" indent="-119063">
              <a:defRPr/>
            </a:pPr>
            <a:endParaRPr lang="en-US" sz="500" dirty="0">
              <a:latin typeface="Segoe" pitchFamily="34" charset="0"/>
            </a:endParaRPr>
          </a:p>
          <a:p>
            <a:pPr marL="119063" indent="-119063">
              <a:defRPr/>
            </a:pPr>
            <a:r>
              <a:rPr lang="en-US" sz="1200" dirty="0">
                <a:latin typeface="Segoe" pitchFamily="34" charset="0"/>
              </a:rPr>
              <a:t>• Apply e-mail productivity features such as Message Flagging and Categories to voice mail and fax messages</a:t>
            </a:r>
            <a:endParaRPr lang="en-US" dirty="0">
              <a:latin typeface="Segoe" pitchFamily="34" charset="0"/>
            </a:endParaRPr>
          </a:p>
        </p:txBody>
      </p:sp>
      <p:pic>
        <p:nvPicPr>
          <p:cNvPr id="12294"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cxnSp>
        <p:nvCxnSpPr>
          <p:cNvPr id="12295"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pic>
        <p:nvPicPr>
          <p:cNvPr id="12296" name="Picture 2"/>
          <p:cNvPicPr>
            <a:picLocks noChangeAspect="1" noChangeArrowheads="1"/>
          </p:cNvPicPr>
          <p:nvPr/>
        </p:nvPicPr>
        <p:blipFill>
          <a:blip r:embed="rId3"/>
          <a:srcRect/>
          <a:stretch>
            <a:fillRect/>
          </a:stretch>
        </p:blipFill>
        <p:spPr bwMode="auto">
          <a:xfrm>
            <a:off x="5029200" y="1600200"/>
            <a:ext cx="2728913" cy="3276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13316"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Establish your personal voice mail settings</a:t>
            </a:r>
            <a:endParaRPr lang="en-US" sz="1400" b="1" dirty="0">
              <a:latin typeface="Segoe" pitchFamily="34" charset="0"/>
            </a:endParaRPr>
          </a:p>
        </p:txBody>
      </p:sp>
      <p:sp>
        <p:nvSpPr>
          <p:cNvPr id="8" name="TextBox 7"/>
          <p:cNvSpPr txBox="1"/>
          <p:nvPr/>
        </p:nvSpPr>
        <p:spPr>
          <a:xfrm>
            <a:off x="838200" y="1524000"/>
            <a:ext cx="3886200" cy="3786188"/>
          </a:xfrm>
          <a:prstGeom prst="rect">
            <a:avLst/>
          </a:prstGeom>
          <a:noFill/>
        </p:spPr>
        <p:txBody>
          <a:bodyPr>
            <a:spAutoFit/>
          </a:bodyPr>
          <a:lstStyle/>
          <a:p>
            <a:pPr>
              <a:defRPr/>
            </a:pPr>
            <a:r>
              <a:rPr lang="en-US" sz="1200" dirty="0">
                <a:latin typeface="Segoe" pitchFamily="34" charset="0"/>
              </a:rPr>
              <a:t>When your voice mail has been migrated to the Microsoft® Exchange Server 2007 Unified Messaging platform, you’ll receive an e-mail message containing a temporary Personal Identification Number (PIN) and log on instructions. It’s important that you perform the following steps in accordance with those instructions.</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Use the instructions in your e-mail message to log on to Exchange Unified Messaging with your temporary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Create a new personalized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Enter your personal settings by following the voice prompts.</a:t>
            </a:r>
          </a:p>
          <a:p>
            <a:pPr marL="228600" indent="-228600">
              <a:buFontTx/>
              <a:buAutoNum type="arabicPeriod"/>
              <a:defRPr/>
            </a:pPr>
            <a:endParaRPr lang="en-US" sz="1200" dirty="0">
              <a:latin typeface="Segoe" pitchFamily="34" charset="0"/>
            </a:endParaRPr>
          </a:p>
          <a:p>
            <a:pPr>
              <a:defRPr/>
            </a:pPr>
            <a:r>
              <a:rPr lang="en-US" sz="1200" b="1" dirty="0">
                <a:latin typeface="Segoe" pitchFamily="34" charset="0"/>
              </a:rPr>
              <a:t>Note: </a:t>
            </a:r>
            <a:r>
              <a:rPr lang="en-US" sz="1200" dirty="0">
                <a:latin typeface="Segoe" pitchFamily="34" charset="0"/>
              </a:rPr>
              <a:t>To meet new security standards, your PIN must be eight digits or more; you must establish a new PIN every 70 days; and if you have five consecutive login failures, you will be locked out.</a:t>
            </a:r>
          </a:p>
        </p:txBody>
      </p:sp>
      <p:pic>
        <p:nvPicPr>
          <p:cNvPr id="13318"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13319" name="Picture 2"/>
          <p:cNvPicPr>
            <a:picLocks noChangeAspect="1" noChangeArrowheads="1"/>
          </p:cNvPicPr>
          <p:nvPr/>
        </p:nvPicPr>
        <p:blipFill>
          <a:blip r:embed="rId3"/>
          <a:srcRect/>
          <a:stretch>
            <a:fillRect/>
          </a:stretch>
        </p:blipFill>
        <p:spPr bwMode="auto">
          <a:xfrm>
            <a:off x="5043496" y="1219201"/>
            <a:ext cx="3338504" cy="5105400"/>
          </a:xfrm>
          <a:prstGeom prst="rect">
            <a:avLst/>
          </a:prstGeom>
          <a:noFill/>
          <a:ln w="9525">
            <a:noFill/>
            <a:miter lim="800000"/>
            <a:headEnd/>
            <a:tailEnd/>
          </a:ln>
        </p:spPr>
      </p:pic>
      <p:cxnSp>
        <p:nvCxnSpPr>
          <p:cNvPr id="13320"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14340"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Reset your Unified Messaging PIN</a:t>
            </a:r>
            <a:endParaRPr lang="en-US" sz="1400" b="1" dirty="0">
              <a:latin typeface="Segoe" pitchFamily="34" charset="0"/>
            </a:endParaRPr>
          </a:p>
        </p:txBody>
      </p:sp>
      <p:sp>
        <p:nvSpPr>
          <p:cNvPr id="8" name="TextBox 7"/>
          <p:cNvSpPr txBox="1"/>
          <p:nvPr/>
        </p:nvSpPr>
        <p:spPr>
          <a:xfrm>
            <a:off x="838200" y="1524000"/>
            <a:ext cx="4572000" cy="4400550"/>
          </a:xfrm>
          <a:prstGeom prst="rect">
            <a:avLst/>
          </a:prstGeom>
          <a:noFill/>
        </p:spPr>
        <p:txBody>
          <a:bodyPr wrap="square">
            <a:spAutoFit/>
          </a:bodyPr>
          <a:lstStyle/>
          <a:p>
            <a:pPr>
              <a:defRPr/>
            </a:pPr>
            <a:r>
              <a:rPr lang="en-US" sz="1200" dirty="0">
                <a:latin typeface="Segoe" pitchFamily="34" charset="0"/>
              </a:rPr>
              <a:t>For security reasons, you need to reset your PIN after each cycle of </a:t>
            </a:r>
            <a:r>
              <a:rPr lang="en-US" sz="1200" dirty="0" smtClean="0">
                <a:latin typeface="Segoe" pitchFamily="34" charset="0"/>
              </a:rPr>
              <a:t>70 days</a:t>
            </a:r>
            <a:r>
              <a:rPr lang="en-US" sz="1200" dirty="0">
                <a:latin typeface="Segoe" pitchFamily="34" charset="0"/>
              </a:rPr>
              <a:t>. To reset your PIN using your telephone:</a:t>
            </a:r>
          </a:p>
          <a:p>
            <a:pPr>
              <a:defRPr/>
            </a:pPr>
            <a:endParaRPr lang="en-US" sz="500" dirty="0">
              <a:latin typeface="Segoe" pitchFamily="34" charset="0"/>
            </a:endParaRPr>
          </a:p>
          <a:p>
            <a:pPr marL="228600" indent="-228600">
              <a:buFontTx/>
              <a:buAutoNum type="arabicPeriod"/>
              <a:defRPr/>
            </a:pPr>
            <a:r>
              <a:rPr lang="en-US" sz="1200" dirty="0">
                <a:latin typeface="Segoe" pitchFamily="34" charset="0"/>
              </a:rPr>
              <a:t>Log on to Microsoft® Exchange Server 2007 Unified Messaging by following the instructions in your welcoming </a:t>
            </a:r>
            <a:endParaRPr lang="en-US" sz="1200" dirty="0" smtClean="0">
              <a:latin typeface="Segoe" pitchFamily="34" charset="0"/>
            </a:endParaRPr>
          </a:p>
          <a:p>
            <a:pPr marL="228600" indent="-228600">
              <a:defRPr/>
            </a:pPr>
            <a:r>
              <a:rPr lang="en-US" sz="1200" dirty="0" smtClean="0">
                <a:latin typeface="Segoe" pitchFamily="34" charset="0"/>
              </a:rPr>
              <a:t>	e-mail </a:t>
            </a:r>
            <a:r>
              <a:rPr lang="en-US" sz="1200" dirty="0">
                <a:latin typeface="Segoe" pitchFamily="34" charset="0"/>
              </a:rPr>
              <a:t>message.</a:t>
            </a:r>
          </a:p>
          <a:p>
            <a:pPr marL="228600" indent="-228600">
              <a:buFontTx/>
              <a:buAutoNum type="arabicPeriod"/>
              <a:defRPr/>
            </a:pPr>
            <a:endParaRPr lang="en-US" sz="500" dirty="0">
              <a:latin typeface="Segoe" pitchFamily="34" charset="0"/>
            </a:endParaRPr>
          </a:p>
          <a:p>
            <a:pPr marL="228600" indent="-228600">
              <a:buFontTx/>
              <a:buAutoNum type="arabicPeriod"/>
              <a:defRPr/>
            </a:pPr>
            <a:r>
              <a:rPr lang="en-US" sz="1200" dirty="0">
                <a:latin typeface="Segoe" pitchFamily="34" charset="0"/>
              </a:rPr>
              <a:t>Press </a:t>
            </a:r>
            <a:r>
              <a:rPr lang="en-US" sz="1200" b="1" dirty="0">
                <a:latin typeface="Segoe" pitchFamily="34" charset="0"/>
              </a:rPr>
              <a:t>6 </a:t>
            </a:r>
            <a:r>
              <a:rPr lang="en-US" sz="1200" dirty="0">
                <a:latin typeface="Segoe" pitchFamily="34" charset="0"/>
              </a:rPr>
              <a:t>to select </a:t>
            </a:r>
            <a:r>
              <a:rPr lang="en-US" sz="1200" b="1" dirty="0">
                <a:latin typeface="Segoe" pitchFamily="34" charset="0"/>
              </a:rPr>
              <a:t>Personal Options.</a:t>
            </a:r>
          </a:p>
          <a:p>
            <a:pPr marL="228600" indent="-228600">
              <a:buFontTx/>
              <a:buAutoNum type="arabicPeriod"/>
              <a:defRPr/>
            </a:pPr>
            <a:endParaRPr lang="en-US" sz="500" b="1" dirty="0">
              <a:latin typeface="Segoe" pitchFamily="34" charset="0"/>
            </a:endParaRPr>
          </a:p>
          <a:p>
            <a:pPr marL="228600" indent="-228600">
              <a:buFontTx/>
              <a:buAutoNum type="arabicPeriod"/>
              <a:defRPr/>
            </a:pPr>
            <a:r>
              <a:rPr lang="en-US" sz="1200" dirty="0">
                <a:latin typeface="Segoe" pitchFamily="34" charset="0"/>
              </a:rPr>
              <a:t>Press </a:t>
            </a:r>
            <a:r>
              <a:rPr lang="en-US" sz="1200" b="1" dirty="0">
                <a:latin typeface="Segoe" pitchFamily="34" charset="0"/>
              </a:rPr>
              <a:t>3 </a:t>
            </a:r>
            <a:r>
              <a:rPr lang="en-US" sz="1200" dirty="0">
                <a:latin typeface="Segoe" pitchFamily="34" charset="0"/>
              </a:rPr>
              <a:t>to</a:t>
            </a:r>
            <a:r>
              <a:rPr lang="en-US" sz="1200" b="1" dirty="0">
                <a:latin typeface="Segoe" pitchFamily="34" charset="0"/>
              </a:rPr>
              <a:t> Change PIN.</a:t>
            </a:r>
          </a:p>
          <a:p>
            <a:pPr>
              <a:defRPr/>
            </a:pPr>
            <a:endParaRPr lang="en-US" sz="1200" dirty="0">
              <a:latin typeface="Segoe" pitchFamily="34" charset="0"/>
            </a:endParaRPr>
          </a:p>
          <a:p>
            <a:pPr>
              <a:defRPr/>
            </a:pPr>
            <a:r>
              <a:rPr lang="en-US" sz="1200" dirty="0">
                <a:latin typeface="Segoe" pitchFamily="34" charset="0"/>
              </a:rPr>
              <a:t>To reset your PIN using Microsoft Office Outlook® Web Access (OWA):</a:t>
            </a:r>
          </a:p>
          <a:p>
            <a:pPr>
              <a:defRPr/>
            </a:pPr>
            <a:endParaRPr lang="en-US" sz="500" dirty="0">
              <a:latin typeface="Segoe" pitchFamily="34" charset="0"/>
            </a:endParaRPr>
          </a:p>
          <a:p>
            <a:pPr marL="228600" indent="-228600">
              <a:buFontTx/>
              <a:buAutoNum type="arabicPeriod"/>
              <a:defRPr/>
            </a:pPr>
            <a:r>
              <a:rPr lang="en-US" sz="1200" dirty="0">
                <a:latin typeface="Segoe" pitchFamily="34" charset="0"/>
              </a:rPr>
              <a:t>Log on to OWA.</a:t>
            </a:r>
          </a:p>
          <a:p>
            <a:pPr marL="228600" indent="-228600">
              <a:buFontTx/>
              <a:buAutoNum type="arabicPeriod"/>
              <a:defRPr/>
            </a:pPr>
            <a:endParaRPr lang="en-US" sz="500" dirty="0">
              <a:latin typeface="Segoe" pitchFamily="34" charset="0"/>
            </a:endParaRPr>
          </a:p>
          <a:p>
            <a:pPr marL="228600" indent="-228600">
              <a:buFontTx/>
              <a:buAutoNum type="arabicPeriod"/>
              <a:defRPr/>
            </a:pPr>
            <a:r>
              <a:rPr lang="en-US" sz="1200" dirty="0">
                <a:latin typeface="Segoe" pitchFamily="34" charset="0"/>
              </a:rPr>
              <a:t>On the </a:t>
            </a:r>
            <a:r>
              <a:rPr lang="en-US" sz="1200" b="1" dirty="0">
                <a:latin typeface="Segoe" pitchFamily="34" charset="0"/>
              </a:rPr>
              <a:t>Options </a:t>
            </a:r>
            <a:r>
              <a:rPr lang="en-US" sz="1200" dirty="0">
                <a:latin typeface="Segoe" pitchFamily="34" charset="0"/>
              </a:rPr>
              <a:t>page, click </a:t>
            </a:r>
            <a:r>
              <a:rPr lang="en-US" sz="1200" b="1" dirty="0">
                <a:latin typeface="Segoe" pitchFamily="34" charset="0"/>
              </a:rPr>
              <a:t>Voice Mail.</a:t>
            </a:r>
          </a:p>
          <a:p>
            <a:pPr marL="228600" indent="-228600">
              <a:buFontTx/>
              <a:buAutoNum type="arabicPeriod"/>
              <a:defRPr/>
            </a:pPr>
            <a:endParaRPr lang="en-US" sz="500" b="1" dirty="0">
              <a:latin typeface="Segoe" pitchFamily="34" charset="0"/>
            </a:endParaRPr>
          </a:p>
          <a:p>
            <a:pPr marL="228600" indent="-228600">
              <a:buFontTx/>
              <a:buAutoNum type="arabicPeriod"/>
              <a:defRPr/>
            </a:pPr>
            <a:r>
              <a:rPr lang="en-US" sz="1200" dirty="0">
                <a:latin typeface="Segoe" pitchFamily="34" charset="0"/>
              </a:rPr>
              <a:t>Click </a:t>
            </a:r>
            <a:r>
              <a:rPr lang="en-US" sz="1200" b="1" dirty="0">
                <a:latin typeface="Segoe" pitchFamily="34" charset="0"/>
              </a:rPr>
              <a:t>Reset Voice Mail PIN.</a:t>
            </a:r>
          </a:p>
          <a:p>
            <a:pPr marL="228600" indent="-228600">
              <a:buFontTx/>
              <a:buAutoNum type="arabicPeriod"/>
              <a:defRPr/>
            </a:pPr>
            <a:endParaRPr lang="en-US" sz="5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Reset Voice Mail PIN </a:t>
            </a:r>
            <a:r>
              <a:rPr lang="en-US" sz="1200" dirty="0">
                <a:latin typeface="Segoe" pitchFamily="34" charset="0"/>
              </a:rPr>
              <a:t>message, click </a:t>
            </a:r>
            <a:r>
              <a:rPr lang="en-US" sz="1200" b="1" dirty="0">
                <a:latin typeface="Segoe" pitchFamily="34" charset="0"/>
              </a:rPr>
              <a:t>OK</a:t>
            </a:r>
            <a:r>
              <a:rPr lang="en-US" sz="1200" dirty="0">
                <a:latin typeface="Segoe" pitchFamily="34" charset="0"/>
              </a:rPr>
              <a:t>. You will be sent an e-mail message with a temporary PIN.</a:t>
            </a:r>
          </a:p>
          <a:p>
            <a:pPr>
              <a:defRPr/>
            </a:pPr>
            <a:endParaRPr lang="en-US" sz="1200" dirty="0">
              <a:latin typeface="Segoe" pitchFamily="34" charset="0"/>
            </a:endParaRPr>
          </a:p>
          <a:p>
            <a:pPr>
              <a:defRPr/>
            </a:pPr>
            <a:r>
              <a:rPr lang="en-US" sz="1200" dirty="0">
                <a:latin typeface="Segoe" pitchFamily="34" charset="0"/>
              </a:rPr>
              <a:t>To reset your PIN using Microsoft Office Outlook 2007:</a:t>
            </a:r>
          </a:p>
          <a:p>
            <a:pPr>
              <a:defRPr/>
            </a:pPr>
            <a:endParaRPr lang="en-US" sz="500" dirty="0">
              <a:latin typeface="Segoe" pitchFamily="34" charset="0"/>
            </a:endParaRPr>
          </a:p>
          <a:p>
            <a:pPr marL="119063" indent="-119063">
              <a:defRPr/>
            </a:pPr>
            <a:r>
              <a:rPr lang="en-US" sz="1200" dirty="0">
                <a:latin typeface="Segoe" pitchFamily="34" charset="0"/>
              </a:rPr>
              <a:t>• In Outlook </a:t>
            </a:r>
            <a:r>
              <a:rPr lang="en-US" sz="1200" b="1" dirty="0">
                <a:latin typeface="Segoe" pitchFamily="34" charset="0"/>
              </a:rPr>
              <a:t>Options, </a:t>
            </a:r>
            <a:r>
              <a:rPr lang="en-US" sz="1200" dirty="0">
                <a:latin typeface="Segoe" pitchFamily="34" charset="0"/>
              </a:rPr>
              <a:t>under the </a:t>
            </a:r>
            <a:r>
              <a:rPr lang="en-US" sz="1200" b="1" dirty="0">
                <a:latin typeface="Segoe" pitchFamily="34" charset="0"/>
              </a:rPr>
              <a:t>Tools </a:t>
            </a:r>
            <a:r>
              <a:rPr lang="en-US" sz="1200" dirty="0">
                <a:latin typeface="Segoe" pitchFamily="34" charset="0"/>
              </a:rPr>
              <a:t>menu, choose the </a:t>
            </a:r>
            <a:r>
              <a:rPr lang="en-US" sz="1200" b="1" dirty="0">
                <a:latin typeface="Segoe" pitchFamily="34" charset="0"/>
              </a:rPr>
              <a:t>Voice Mail </a:t>
            </a:r>
            <a:r>
              <a:rPr lang="en-US" sz="1200" dirty="0">
                <a:latin typeface="Segoe" pitchFamily="34" charset="0"/>
              </a:rPr>
              <a:t>tab, and then select </a:t>
            </a:r>
            <a:r>
              <a:rPr lang="en-US" sz="1200" b="1" dirty="0">
                <a:latin typeface="Segoe" pitchFamily="34" charset="0"/>
              </a:rPr>
              <a:t>Reset PIN</a:t>
            </a:r>
            <a:r>
              <a:rPr lang="en-US" sz="1200" dirty="0">
                <a:latin typeface="Segoe" pitchFamily="34" charset="0"/>
              </a:rPr>
              <a:t>. You will be sent an e-mail message with a temporary PIN.</a:t>
            </a:r>
          </a:p>
        </p:txBody>
      </p:sp>
      <p:pic>
        <p:nvPicPr>
          <p:cNvPr id="14342"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cxnSp>
        <p:nvCxnSpPr>
          <p:cNvPr id="14343"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a:t>
            </a:r>
            <a:r>
              <a:rPr lang="en-US" b="1" dirty="0"/>
              <a:t>Mail view, click the Arrange By bar near the top of the Inbox,</a:t>
            </a:r>
          </a:p>
          <a:p>
            <a:pPr>
              <a:defRPr/>
            </a:pPr>
            <a:r>
              <a:rPr lang="en-US" dirty="0"/>
              <a:t>and then click </a:t>
            </a:r>
            <a:r>
              <a:rPr lang="en-US" b="1" dirty="0"/>
              <a:t>Conversation.</a:t>
            </a:r>
          </a:p>
          <a:p>
            <a:pPr>
              <a:defRPr/>
            </a:pPr>
            <a:r>
              <a:rPr lang="en-US" dirty="0"/>
              <a:t>Each conversation group is marked with a plus sign . Click the to see</a:t>
            </a:r>
          </a:p>
          <a:p>
            <a:pPr>
              <a:defRPr/>
            </a:pPr>
            <a:r>
              <a:rPr lang="en-US" dirty="0"/>
              <a:t>all the messages in the conversation.</a:t>
            </a:r>
          </a:p>
        </p:txBody>
      </p:sp>
      <p:sp>
        <p:nvSpPr>
          <p:cNvPr id="15364"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Check your voice mail messages</a:t>
            </a:r>
            <a:endParaRPr lang="en-US" sz="1400" b="1" dirty="0">
              <a:latin typeface="Segoe" pitchFamily="34" charset="0"/>
            </a:endParaRPr>
          </a:p>
        </p:txBody>
      </p:sp>
      <p:sp>
        <p:nvSpPr>
          <p:cNvPr id="8" name="TextBox 7"/>
          <p:cNvSpPr txBox="1"/>
          <p:nvPr/>
        </p:nvSpPr>
        <p:spPr>
          <a:xfrm>
            <a:off x="838200" y="1524000"/>
            <a:ext cx="4572000" cy="4832350"/>
          </a:xfrm>
          <a:prstGeom prst="rect">
            <a:avLst/>
          </a:prstGeom>
          <a:noFill/>
        </p:spPr>
        <p:txBody>
          <a:bodyPr>
            <a:spAutoFit/>
          </a:bodyPr>
          <a:lstStyle/>
          <a:p>
            <a:pPr>
              <a:defRPr/>
            </a:pPr>
            <a:r>
              <a:rPr lang="en-US" sz="1200" dirty="0">
                <a:latin typeface="Segoe" pitchFamily="34" charset="0"/>
              </a:rPr>
              <a:t>Microsoft® Exchange Server 2007 Unified Messaging will route all voice mail messages coming to your office telephone directly to your e-mail inbox. Listen to your office voice mail messages on the phone or via your computer with Microsoft Office Outlook® or Microsoft Office Outlook Web Access (OWA).</a:t>
            </a:r>
          </a:p>
          <a:p>
            <a:pPr>
              <a:defRPr/>
            </a:pPr>
            <a:endParaRPr lang="en-US" sz="1200" b="1" dirty="0">
              <a:latin typeface="Segoe" pitchFamily="34" charset="0"/>
            </a:endParaRPr>
          </a:p>
          <a:p>
            <a:pPr>
              <a:defRPr/>
            </a:pPr>
            <a:r>
              <a:rPr lang="en-US" sz="1200" b="1" dirty="0">
                <a:latin typeface="Segoe" pitchFamily="34" charset="0"/>
              </a:rPr>
              <a:t>Listen to your office voice mail messages by telephone</a:t>
            </a:r>
          </a:p>
          <a:p>
            <a:pPr>
              <a:defRPr/>
            </a:pPr>
            <a:endParaRPr lang="en-US" sz="500" b="1" dirty="0">
              <a:latin typeface="Segoe" pitchFamily="34" charset="0"/>
            </a:endParaRPr>
          </a:p>
          <a:p>
            <a:pPr marL="228600" indent="-228600">
              <a:buFontTx/>
              <a:buAutoNum type="arabicPeriod"/>
              <a:defRPr/>
            </a:pPr>
            <a:r>
              <a:rPr lang="en-US" sz="1200" dirty="0">
                <a:latin typeface="Segoe" pitchFamily="34" charset="0"/>
              </a:rPr>
              <a:t>Dial in to the access number provided to you, and then enter your PIN.</a:t>
            </a:r>
          </a:p>
          <a:p>
            <a:pPr marL="228600" indent="-228600">
              <a:buFontTx/>
              <a:buAutoNum type="arabicPeriod"/>
              <a:defRPr/>
            </a:pPr>
            <a:endParaRPr lang="en-US" sz="500" dirty="0">
              <a:latin typeface="Segoe" pitchFamily="34" charset="0"/>
            </a:endParaRPr>
          </a:p>
          <a:p>
            <a:pPr marL="228600" indent="-228600">
              <a:buFontTx/>
              <a:buAutoNum type="arabicPeriod"/>
              <a:defRPr/>
            </a:pPr>
            <a:r>
              <a:rPr lang="en-US" sz="1200" dirty="0">
                <a:latin typeface="Segoe" pitchFamily="34" charset="0"/>
              </a:rPr>
              <a:t>Say </a:t>
            </a:r>
            <a:r>
              <a:rPr lang="en-US" sz="1200" b="1" dirty="0">
                <a:latin typeface="Segoe" pitchFamily="34" charset="0"/>
              </a:rPr>
              <a:t>“voice message” </a:t>
            </a:r>
            <a:r>
              <a:rPr lang="en-US" sz="1200" dirty="0">
                <a:latin typeface="Segoe" pitchFamily="34" charset="0"/>
              </a:rPr>
              <a:t>or switch to touchtone input, and then press </a:t>
            </a:r>
            <a:r>
              <a:rPr lang="en-US" sz="1200" b="1" dirty="0">
                <a:latin typeface="Segoe" pitchFamily="34" charset="0"/>
              </a:rPr>
              <a:t>1</a:t>
            </a:r>
            <a:r>
              <a:rPr lang="en-US" sz="1200" dirty="0">
                <a:latin typeface="Segoe" pitchFamily="34" charset="0"/>
              </a:rPr>
              <a:t> to hear your voice mail messages played for you. </a:t>
            </a:r>
          </a:p>
          <a:p>
            <a:pPr>
              <a:defRPr/>
            </a:pPr>
            <a:endParaRPr lang="en-US" sz="1200" b="1" dirty="0">
              <a:latin typeface="Segoe" pitchFamily="34" charset="0"/>
            </a:endParaRPr>
          </a:p>
          <a:p>
            <a:pPr>
              <a:defRPr/>
            </a:pPr>
            <a:r>
              <a:rPr lang="en-US" sz="1200" b="1" dirty="0">
                <a:latin typeface="Segoe" pitchFamily="34" charset="0"/>
              </a:rPr>
              <a:t>Listen to your office voice mail messages on your computer</a:t>
            </a:r>
          </a:p>
          <a:p>
            <a:pPr>
              <a:defRPr/>
            </a:pPr>
            <a:endParaRPr lang="en-US" sz="500" b="1" dirty="0">
              <a:latin typeface="Segoe" pitchFamily="34" charset="0"/>
            </a:endParaRPr>
          </a:p>
          <a:p>
            <a:pPr marL="228600" indent="-228600">
              <a:buFontTx/>
              <a:buAutoNum type="arabicPeriod"/>
              <a:defRPr/>
            </a:pPr>
            <a:r>
              <a:rPr lang="en-US" sz="1200" dirty="0">
                <a:latin typeface="Segoe" pitchFamily="34" charset="0"/>
              </a:rPr>
              <a:t>Using Outlook or OWA, open your voice mail message in your inbox.</a:t>
            </a:r>
          </a:p>
          <a:p>
            <a:pPr marL="228600" indent="-228600">
              <a:buFontTx/>
              <a:buAutoNum type="arabicPeriod"/>
              <a:defRPr/>
            </a:pPr>
            <a:endParaRPr lang="en-US" sz="500" dirty="0">
              <a:latin typeface="Segoe" pitchFamily="34" charset="0"/>
            </a:endParaRPr>
          </a:p>
          <a:p>
            <a:pPr marL="228600" indent="-228600">
              <a:buFontTx/>
              <a:buAutoNum type="arabicPeriod"/>
              <a:defRPr/>
            </a:pPr>
            <a:r>
              <a:rPr lang="en-US" sz="1200" dirty="0">
                <a:latin typeface="Segoe" pitchFamily="34" charset="0"/>
              </a:rPr>
              <a:t>Click the </a:t>
            </a:r>
            <a:r>
              <a:rPr lang="en-US" sz="1200" b="1" dirty="0">
                <a:latin typeface="Segoe" pitchFamily="34" charset="0"/>
              </a:rPr>
              <a:t>Play </a:t>
            </a:r>
            <a:r>
              <a:rPr lang="en-US" sz="1200" dirty="0">
                <a:latin typeface="Segoe" pitchFamily="34" charset="0"/>
              </a:rPr>
              <a:t>icon on the embedded Windows Media Player.</a:t>
            </a:r>
          </a:p>
          <a:p>
            <a:pPr>
              <a:defRPr/>
            </a:pPr>
            <a:endParaRPr lang="en-US" sz="1200" b="1" dirty="0">
              <a:latin typeface="Segoe" pitchFamily="34" charset="0"/>
            </a:endParaRPr>
          </a:p>
          <a:p>
            <a:pPr>
              <a:defRPr/>
            </a:pPr>
            <a:r>
              <a:rPr lang="en-US" sz="1200" b="1" dirty="0">
                <a:latin typeface="Segoe" pitchFamily="34" charset="0"/>
              </a:rPr>
              <a:t>Note: </a:t>
            </a:r>
            <a:r>
              <a:rPr lang="en-US" sz="1200" dirty="0">
                <a:latin typeface="Segoe" pitchFamily="34" charset="0"/>
              </a:rPr>
              <a:t>The Exchange Server Unified Messaging voice mail menu’s default navigation is voice; if you want to navigate by touch tone, press </a:t>
            </a:r>
            <a:r>
              <a:rPr lang="en-US" sz="1200" b="1" dirty="0">
                <a:latin typeface="Segoe" pitchFamily="34" charset="0"/>
              </a:rPr>
              <a:t>0.</a:t>
            </a:r>
          </a:p>
          <a:p>
            <a:pPr>
              <a:defRPr/>
            </a:pPr>
            <a:endParaRPr lang="en-US" sz="1200" b="1" dirty="0">
              <a:latin typeface="Segoe" pitchFamily="34" charset="0"/>
            </a:endParaRPr>
          </a:p>
          <a:p>
            <a:pPr>
              <a:defRPr/>
            </a:pPr>
            <a:r>
              <a:rPr lang="en-US" sz="1200" b="1" dirty="0">
                <a:latin typeface="Segoe" pitchFamily="34" charset="0"/>
              </a:rPr>
              <a:t>TIP: </a:t>
            </a:r>
            <a:r>
              <a:rPr lang="en-US" sz="1200" dirty="0">
                <a:latin typeface="Segoe" pitchFamily="34" charset="0"/>
              </a:rPr>
              <a:t>Take notes on the voice mail message by typing in the Audio notes text box. Click anywhere outside the text box to save.</a:t>
            </a:r>
          </a:p>
          <a:p>
            <a:pPr>
              <a:defRPr/>
            </a:pPr>
            <a:endParaRPr lang="en-US" sz="1200" dirty="0">
              <a:latin typeface="Segoe" pitchFamily="34" charset="0"/>
            </a:endParaRPr>
          </a:p>
        </p:txBody>
      </p:sp>
      <p:pic>
        <p:nvPicPr>
          <p:cNvPr id="15366"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cxnSp>
        <p:nvCxnSpPr>
          <p:cNvPr id="15367"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Mail view, click the Arrange By bar near the top of the Inbox,</a:t>
            </a:r>
          </a:p>
          <a:p>
            <a:pPr>
              <a:defRPr/>
            </a:pPr>
            <a:r>
              <a:rPr lang="en-US" dirty="0"/>
              <a:t>and then click Conversation.</a:t>
            </a:r>
          </a:p>
          <a:p>
            <a:pPr>
              <a:defRPr/>
            </a:pPr>
            <a:r>
              <a:rPr lang="en-US" dirty="0"/>
              <a:t>Each conversation group is marked with a plus sign . Click the to see</a:t>
            </a:r>
          </a:p>
          <a:p>
            <a:pPr>
              <a:defRPr/>
            </a:pPr>
            <a:r>
              <a:rPr lang="en-US" dirty="0"/>
              <a:t>all the messages in the conversation.</a:t>
            </a:r>
          </a:p>
        </p:txBody>
      </p:sp>
      <p:sp>
        <p:nvSpPr>
          <p:cNvPr id="16388"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Check your e-mail by telephone</a:t>
            </a:r>
            <a:endParaRPr lang="en-US" sz="1400" b="1" dirty="0">
              <a:latin typeface="Segoe" pitchFamily="34" charset="0"/>
            </a:endParaRPr>
          </a:p>
        </p:txBody>
      </p:sp>
      <p:sp>
        <p:nvSpPr>
          <p:cNvPr id="8" name="TextBox 7"/>
          <p:cNvSpPr txBox="1"/>
          <p:nvPr/>
        </p:nvSpPr>
        <p:spPr>
          <a:xfrm>
            <a:off x="838200" y="1524000"/>
            <a:ext cx="3886200" cy="2862263"/>
          </a:xfrm>
          <a:prstGeom prst="rect">
            <a:avLst/>
          </a:prstGeom>
          <a:noFill/>
        </p:spPr>
        <p:txBody>
          <a:bodyPr>
            <a:spAutoFit/>
          </a:bodyPr>
          <a:lstStyle/>
          <a:p>
            <a:pPr>
              <a:defRPr/>
            </a:pPr>
            <a:r>
              <a:rPr lang="en-US" sz="1200" dirty="0">
                <a:latin typeface="Segoe" pitchFamily="34" charset="0"/>
              </a:rPr>
              <a:t>Microsoft® Exchange Server 2007 Unified Messaging provides an enhanced number of commands to help you manage your e-mail by telephone. This procedure does not reflect all of the possible options</a:t>
            </a:r>
          </a:p>
          <a:p>
            <a:pPr>
              <a:defRPr/>
            </a:pPr>
            <a:r>
              <a:rPr lang="en-US" sz="1200" dirty="0">
                <a:latin typeface="Segoe" pitchFamily="34" charset="0"/>
              </a:rPr>
              <a:t>available.</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Dial the access number provided to you, and enter your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Say </a:t>
            </a:r>
            <a:r>
              <a:rPr lang="en-US" sz="1200" b="1" dirty="0">
                <a:latin typeface="Segoe" pitchFamily="34" charset="0"/>
              </a:rPr>
              <a:t>“e-mail,” </a:t>
            </a:r>
            <a:r>
              <a:rPr lang="en-US" sz="1200" dirty="0">
                <a:latin typeface="Segoe" pitchFamily="34" charset="0"/>
              </a:rPr>
              <a:t>or press </a:t>
            </a:r>
            <a:r>
              <a:rPr lang="en-US" sz="1200" b="1" dirty="0">
                <a:latin typeface="Segoe" pitchFamily="34" charset="0"/>
              </a:rPr>
              <a:t>0 </a:t>
            </a:r>
            <a:r>
              <a:rPr lang="en-US" sz="1200" dirty="0">
                <a:latin typeface="Segoe" pitchFamily="34" charset="0"/>
              </a:rPr>
              <a:t>to switch to touch tone and then press</a:t>
            </a:r>
            <a:r>
              <a:rPr lang="en-US" sz="1200" b="1" dirty="0">
                <a:latin typeface="Segoe" pitchFamily="34" charset="0"/>
              </a:rPr>
              <a:t> 2 </a:t>
            </a:r>
            <a:r>
              <a:rPr lang="en-US" sz="1200" dirty="0">
                <a:latin typeface="Segoe" pitchFamily="34" charset="0"/>
              </a:rPr>
              <a:t>to</a:t>
            </a:r>
            <a:r>
              <a:rPr lang="en-US" sz="1200" b="1" dirty="0">
                <a:latin typeface="Segoe" pitchFamily="34" charset="0"/>
              </a:rPr>
              <a:t> </a:t>
            </a:r>
            <a:r>
              <a:rPr lang="en-US" sz="1200" dirty="0">
                <a:latin typeface="Segoe" pitchFamily="34" charset="0"/>
              </a:rPr>
              <a:t>hear your e-mail messages.</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Choose an optional response from the information provided. This may include </a:t>
            </a:r>
            <a:r>
              <a:rPr lang="en-US" sz="1200" b="1" dirty="0">
                <a:latin typeface="Segoe" pitchFamily="34" charset="0"/>
              </a:rPr>
              <a:t>Delete, Reply, Forward, or Next.</a:t>
            </a:r>
            <a:endParaRPr lang="en-US" sz="1200" dirty="0">
              <a:latin typeface="Segoe" pitchFamily="34" charset="0"/>
            </a:endParaRPr>
          </a:p>
        </p:txBody>
      </p:sp>
      <p:pic>
        <p:nvPicPr>
          <p:cNvPr id="16390"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16391" name="Picture 2"/>
          <p:cNvPicPr>
            <a:picLocks noChangeAspect="1" noChangeArrowheads="1"/>
          </p:cNvPicPr>
          <p:nvPr/>
        </p:nvPicPr>
        <p:blipFill>
          <a:blip r:embed="rId3"/>
          <a:srcRect/>
          <a:stretch>
            <a:fillRect/>
          </a:stretch>
        </p:blipFill>
        <p:spPr bwMode="auto">
          <a:xfrm>
            <a:off x="5029200" y="1219200"/>
            <a:ext cx="3352800" cy="5112557"/>
          </a:xfrm>
          <a:prstGeom prst="rect">
            <a:avLst/>
          </a:prstGeom>
          <a:noFill/>
          <a:ln w="9525">
            <a:noFill/>
            <a:miter lim="800000"/>
            <a:headEnd/>
            <a:tailEnd/>
          </a:ln>
        </p:spPr>
      </p:pic>
      <p:cxnSp>
        <p:nvCxnSpPr>
          <p:cNvPr id="16392"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Mail view, click the Arrange By bar near the top of the Inbox,</a:t>
            </a:r>
          </a:p>
          <a:p>
            <a:pPr>
              <a:defRPr/>
            </a:pPr>
            <a:r>
              <a:rPr lang="en-US" dirty="0"/>
              <a:t>and then click Conversation.</a:t>
            </a:r>
          </a:p>
          <a:p>
            <a:pPr>
              <a:defRPr/>
            </a:pPr>
            <a:r>
              <a:rPr lang="en-US" dirty="0"/>
              <a:t>Each conversation group is marked with a plus sign . Click the to see</a:t>
            </a:r>
          </a:p>
          <a:p>
            <a:pPr>
              <a:defRPr/>
            </a:pPr>
            <a:r>
              <a:rPr lang="en-US" dirty="0"/>
              <a:t>all the messages in the conversation.</a:t>
            </a:r>
          </a:p>
        </p:txBody>
      </p:sp>
      <p:sp>
        <p:nvSpPr>
          <p:cNvPr id="17412"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Check your calendar by telephone</a:t>
            </a:r>
            <a:endParaRPr lang="en-US" sz="1400" b="1" dirty="0">
              <a:latin typeface="Segoe" pitchFamily="34" charset="0"/>
            </a:endParaRPr>
          </a:p>
        </p:txBody>
      </p:sp>
      <p:sp>
        <p:nvSpPr>
          <p:cNvPr id="8" name="TextBox 7"/>
          <p:cNvSpPr txBox="1"/>
          <p:nvPr/>
        </p:nvSpPr>
        <p:spPr>
          <a:xfrm>
            <a:off x="838200" y="1524000"/>
            <a:ext cx="3886200" cy="4894263"/>
          </a:xfrm>
          <a:prstGeom prst="rect">
            <a:avLst/>
          </a:prstGeom>
          <a:noFill/>
        </p:spPr>
        <p:txBody>
          <a:bodyPr>
            <a:spAutoFit/>
          </a:bodyPr>
          <a:lstStyle/>
          <a:p>
            <a:pPr>
              <a:defRPr/>
            </a:pPr>
            <a:r>
              <a:rPr lang="en-US" sz="1200" dirty="0">
                <a:latin typeface="Segoe" pitchFamily="34" charset="0"/>
              </a:rPr>
              <a:t>Check your Microsoft® Office Outlook® calendar from your telephone. Get your daily meeting schedule, accept or decline meeting invitations, clear your schedule, or announce that you’ll be late—all from your telephone.</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Dial your access number, and then enter your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Say </a:t>
            </a:r>
            <a:r>
              <a:rPr lang="en-US" sz="1200" b="1" dirty="0">
                <a:latin typeface="Segoe" pitchFamily="34" charset="0"/>
              </a:rPr>
              <a:t>“calendar for today” </a:t>
            </a:r>
            <a:r>
              <a:rPr lang="en-US" sz="1200" dirty="0">
                <a:latin typeface="Segoe" pitchFamily="34" charset="0"/>
              </a:rPr>
              <a:t>or press </a:t>
            </a:r>
            <a:r>
              <a:rPr lang="en-US" sz="1200" b="1" dirty="0">
                <a:latin typeface="Segoe" pitchFamily="34" charset="0"/>
              </a:rPr>
              <a:t>0 </a:t>
            </a:r>
            <a:r>
              <a:rPr lang="en-US" sz="1200" dirty="0">
                <a:latin typeface="Segoe" pitchFamily="34" charset="0"/>
              </a:rPr>
              <a:t>to switch to touchtone, and then press </a:t>
            </a:r>
            <a:r>
              <a:rPr lang="en-US" sz="1200" b="1" dirty="0">
                <a:latin typeface="Segoe" pitchFamily="34" charset="0"/>
              </a:rPr>
              <a:t>3 </a:t>
            </a:r>
            <a:r>
              <a:rPr lang="en-US" sz="1200" dirty="0">
                <a:latin typeface="Segoe" pitchFamily="34" charset="0"/>
              </a:rPr>
              <a:t>to select </a:t>
            </a:r>
            <a:r>
              <a:rPr lang="en-US" sz="1200" b="1" dirty="0">
                <a:latin typeface="Segoe" pitchFamily="34" charset="0"/>
              </a:rPr>
              <a:t>Calendar Options.</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Microsoft Exchange Server 2007 Unified Messaging announces your calendar entries for the day, as well as any meeting requests that are pending.</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 At any time while listening to the Appointments list, say </a:t>
            </a:r>
            <a:r>
              <a:rPr lang="en-US" sz="1200" b="1" dirty="0">
                <a:latin typeface="Segoe" pitchFamily="34" charset="0"/>
              </a:rPr>
              <a:t>“next”, “previous”, “repeat”, “more options”, or “main menu”</a:t>
            </a:r>
            <a:r>
              <a:rPr lang="en-US" sz="1200" dirty="0">
                <a:latin typeface="Segoe" pitchFamily="34" charset="0"/>
              </a:rPr>
              <a:t>, as appropriate.</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 At any time while listening to Meeting Details, say </a:t>
            </a:r>
            <a:r>
              <a:rPr lang="en-US" sz="1200" b="1" dirty="0">
                <a:latin typeface="Segoe" pitchFamily="34" charset="0"/>
              </a:rPr>
              <a:t>“faster”, “slower”, “rewind”,</a:t>
            </a:r>
            <a:r>
              <a:rPr lang="en-US" sz="1200" dirty="0">
                <a:latin typeface="Segoe" pitchFamily="34" charset="0"/>
              </a:rPr>
              <a:t> or </a:t>
            </a:r>
            <a:r>
              <a:rPr lang="en-US" sz="1200" b="1" dirty="0">
                <a:latin typeface="Segoe" pitchFamily="34" charset="0"/>
              </a:rPr>
              <a:t>“fast forward” </a:t>
            </a:r>
            <a:r>
              <a:rPr lang="en-US" sz="1200" dirty="0">
                <a:latin typeface="Segoe" pitchFamily="34" charset="0"/>
              </a:rPr>
              <a:t>(which will jump to the next message), as appropriate.</a:t>
            </a:r>
          </a:p>
          <a:p>
            <a:pPr>
              <a:defRPr/>
            </a:pPr>
            <a:endParaRPr lang="en-US" sz="1200" dirty="0">
              <a:latin typeface="Segoe" pitchFamily="34" charset="0"/>
            </a:endParaRPr>
          </a:p>
        </p:txBody>
      </p:sp>
      <p:pic>
        <p:nvPicPr>
          <p:cNvPr id="17414"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cxnSp>
        <p:nvCxnSpPr>
          <p:cNvPr id="17415"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
        <p:nvSpPr>
          <p:cNvPr id="9" name="TextBox 8"/>
          <p:cNvSpPr txBox="1"/>
          <p:nvPr/>
        </p:nvSpPr>
        <p:spPr>
          <a:xfrm>
            <a:off x="5105400" y="1524000"/>
            <a:ext cx="3124200" cy="1784350"/>
          </a:xfrm>
          <a:prstGeom prst="rect">
            <a:avLst/>
          </a:prstGeom>
          <a:noFill/>
        </p:spPr>
        <p:txBody>
          <a:bodyPr>
            <a:spAutoFit/>
          </a:bodyPr>
          <a:lstStyle/>
          <a:p>
            <a:pPr>
              <a:defRPr/>
            </a:pPr>
            <a:r>
              <a:rPr lang="en-US" sz="1200" b="1" dirty="0">
                <a:latin typeface="Segoe" pitchFamily="34" charset="0"/>
              </a:rPr>
              <a:t>Note: For touchtone use:</a:t>
            </a:r>
          </a:p>
          <a:p>
            <a:pPr>
              <a:defRPr/>
            </a:pPr>
            <a:endParaRPr lang="en-US" sz="500" b="1" dirty="0">
              <a:latin typeface="Segoe" pitchFamily="34" charset="0"/>
            </a:endParaRPr>
          </a:p>
          <a:p>
            <a:pPr>
              <a:defRPr/>
            </a:pPr>
            <a:r>
              <a:rPr lang="en-US" sz="1200" dirty="0">
                <a:latin typeface="Segoe" pitchFamily="34" charset="0"/>
              </a:rPr>
              <a:t>• To accept a meeting request, press </a:t>
            </a:r>
            <a:r>
              <a:rPr lang="en-US" sz="1200" b="1" dirty="0">
                <a:latin typeface="Segoe" pitchFamily="34" charset="0"/>
              </a:rPr>
              <a:t>4.</a:t>
            </a:r>
          </a:p>
          <a:p>
            <a:pPr>
              <a:defRPr/>
            </a:pPr>
            <a:endParaRPr lang="en-US" sz="500" dirty="0">
              <a:latin typeface="Segoe" pitchFamily="34" charset="0"/>
            </a:endParaRPr>
          </a:p>
          <a:p>
            <a:pPr>
              <a:defRPr/>
            </a:pPr>
            <a:r>
              <a:rPr lang="en-US" sz="1200" dirty="0">
                <a:latin typeface="Segoe" pitchFamily="34" charset="0"/>
              </a:rPr>
              <a:t>• To decline a meeting request, press </a:t>
            </a:r>
            <a:r>
              <a:rPr lang="en-US" sz="1200" b="1" dirty="0">
                <a:latin typeface="Segoe" pitchFamily="34" charset="0"/>
              </a:rPr>
              <a:t>7.</a:t>
            </a:r>
          </a:p>
          <a:p>
            <a:pPr>
              <a:defRPr/>
            </a:pPr>
            <a:endParaRPr lang="en-US" sz="500" dirty="0">
              <a:latin typeface="Segoe" pitchFamily="34" charset="0"/>
            </a:endParaRPr>
          </a:p>
          <a:p>
            <a:pPr marL="119063" indent="-119063">
              <a:defRPr/>
            </a:pPr>
            <a:r>
              <a:rPr lang="en-US" sz="1200" dirty="0">
                <a:latin typeface="Segoe" pitchFamily="34" charset="0"/>
              </a:rPr>
              <a:t>• To find out who is attending a scheduled meeting, press </a:t>
            </a:r>
            <a:r>
              <a:rPr lang="en-US" sz="1200" b="1" dirty="0">
                <a:latin typeface="Segoe" pitchFamily="34" charset="0"/>
              </a:rPr>
              <a:t>55.</a:t>
            </a:r>
          </a:p>
          <a:p>
            <a:pPr>
              <a:defRPr/>
            </a:pPr>
            <a:endParaRPr lang="en-US" sz="500" dirty="0">
              <a:latin typeface="Segoe" pitchFamily="34" charset="0"/>
            </a:endParaRPr>
          </a:p>
          <a:p>
            <a:pPr>
              <a:defRPr/>
            </a:pPr>
            <a:r>
              <a:rPr lang="en-US" sz="1200" dirty="0">
                <a:latin typeface="Segoe" pitchFamily="34" charset="0"/>
              </a:rPr>
              <a:t>• To announce that you’ll be late, press </a:t>
            </a:r>
            <a:r>
              <a:rPr lang="en-US" sz="1200" b="1" dirty="0">
                <a:latin typeface="Segoe" pitchFamily="34" charset="0"/>
              </a:rPr>
              <a:t>6.</a:t>
            </a:r>
            <a:endParaRPr lang="en-US" sz="1200" dirty="0">
              <a:latin typeface="Segoe" pitchFamily="34" charset="0"/>
            </a:endParaRPr>
          </a:p>
          <a:p>
            <a:pPr>
              <a:defRPr/>
            </a:pPr>
            <a:endParaRPr lang="en-US" dirty="0">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Mail view, click the Arrange By bar near the top of the Inbox,</a:t>
            </a:r>
          </a:p>
          <a:p>
            <a:pPr>
              <a:defRPr/>
            </a:pPr>
            <a:r>
              <a:rPr lang="en-US" dirty="0"/>
              <a:t>and then click Conversation.</a:t>
            </a:r>
          </a:p>
          <a:p>
            <a:pPr>
              <a:defRPr/>
            </a:pPr>
            <a:r>
              <a:rPr lang="en-US" dirty="0"/>
              <a:t>Each conversation group is marked with a plus sign . Click the to see</a:t>
            </a:r>
          </a:p>
          <a:p>
            <a:pPr>
              <a:defRPr/>
            </a:pPr>
            <a:r>
              <a:rPr lang="en-US" dirty="0"/>
              <a:t>all the messages in the conversation.</a:t>
            </a:r>
          </a:p>
        </p:txBody>
      </p:sp>
      <p:sp>
        <p:nvSpPr>
          <p:cNvPr id="18436"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Search the Global Address List</a:t>
            </a:r>
            <a:endParaRPr lang="en-US" sz="1400" b="1" dirty="0">
              <a:latin typeface="Segoe" pitchFamily="34" charset="0"/>
            </a:endParaRPr>
          </a:p>
        </p:txBody>
      </p:sp>
      <p:sp>
        <p:nvSpPr>
          <p:cNvPr id="8" name="TextBox 7"/>
          <p:cNvSpPr txBox="1"/>
          <p:nvPr/>
        </p:nvSpPr>
        <p:spPr>
          <a:xfrm>
            <a:off x="838200" y="1524000"/>
            <a:ext cx="4114800" cy="2492375"/>
          </a:xfrm>
          <a:prstGeom prst="rect">
            <a:avLst/>
          </a:prstGeom>
          <a:noFill/>
        </p:spPr>
        <p:txBody>
          <a:bodyPr>
            <a:spAutoFit/>
          </a:bodyPr>
          <a:lstStyle/>
          <a:p>
            <a:pPr>
              <a:defRPr/>
            </a:pPr>
            <a:r>
              <a:rPr lang="en-US" sz="1200" dirty="0">
                <a:latin typeface="Segoe" pitchFamily="34" charset="0"/>
              </a:rPr>
              <a:t>With Microsoft® Exchange Server 2007 Unified Messaging, you can access the Global Address List (GAL) by telephone to search for contact</a:t>
            </a:r>
          </a:p>
          <a:p>
            <a:pPr>
              <a:defRPr/>
            </a:pPr>
            <a:r>
              <a:rPr lang="en-US" sz="1200" dirty="0">
                <a:latin typeface="Segoe" pitchFamily="34" charset="0"/>
              </a:rPr>
              <a:t>information.</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Dial your access number, and then enter your PIN.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Say </a:t>
            </a:r>
            <a:r>
              <a:rPr lang="en-US" sz="1200" b="1" dirty="0">
                <a:latin typeface="Segoe" pitchFamily="34" charset="0"/>
              </a:rPr>
              <a:t>“directory</a:t>
            </a:r>
            <a:r>
              <a:rPr lang="en-US" sz="1200" dirty="0">
                <a:latin typeface="Segoe" pitchFamily="34" charset="0"/>
              </a:rPr>
              <a:t>”, and then follow the voice prompts to search the Global Address List to find your desired contact.</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If you want to call the contact, say </a:t>
            </a:r>
            <a:r>
              <a:rPr lang="en-US" sz="1200" b="1" dirty="0">
                <a:latin typeface="Segoe" pitchFamily="34" charset="0"/>
              </a:rPr>
              <a:t>“call the office” </a:t>
            </a:r>
            <a:r>
              <a:rPr lang="en-US" sz="1200" dirty="0">
                <a:latin typeface="Segoe" pitchFamily="34" charset="0"/>
              </a:rPr>
              <a:t>to call the user directly.</a:t>
            </a:r>
          </a:p>
        </p:txBody>
      </p:sp>
      <p:pic>
        <p:nvPicPr>
          <p:cNvPr id="18438"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cxnSp>
        <p:nvCxnSpPr>
          <p:cNvPr id="18439"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FF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Outlook® Web</a:t>
            </a:r>
          </a:p>
          <a:p>
            <a:pPr>
              <a:defRPr/>
            </a:pPr>
            <a:r>
              <a:rPr lang="en-US" dirty="0"/>
              <a:t>Access, view your messages by conversation. This groups all your e-mail</a:t>
            </a:r>
          </a:p>
          <a:p>
            <a:pPr>
              <a:defRPr/>
            </a:pPr>
            <a:r>
              <a:rPr lang="en-US" dirty="0"/>
              <a:t>into message “threads.”</a:t>
            </a:r>
          </a:p>
          <a:p>
            <a:pPr>
              <a:defRPr/>
            </a:pPr>
            <a:r>
              <a:rPr lang="en-US" dirty="0"/>
              <a:t>• In Mail view, click the Arrange By bar near the top of the Inbox,</a:t>
            </a:r>
          </a:p>
          <a:p>
            <a:pPr>
              <a:defRPr/>
            </a:pPr>
            <a:r>
              <a:rPr lang="en-US" dirty="0"/>
              <a:t>and then click Conversation.</a:t>
            </a:r>
          </a:p>
          <a:p>
            <a:pPr>
              <a:defRPr/>
            </a:pPr>
            <a:r>
              <a:rPr lang="en-US" dirty="0"/>
              <a:t>Each conversation group is marked with a plus sign . Click the to see</a:t>
            </a:r>
          </a:p>
          <a:p>
            <a:pPr>
              <a:defRPr/>
            </a:pPr>
            <a:r>
              <a:rPr lang="en-US" dirty="0"/>
              <a:t>all the messages in the conversation.</a:t>
            </a:r>
          </a:p>
        </p:txBody>
      </p:sp>
      <p:sp>
        <p:nvSpPr>
          <p:cNvPr id="19460" name="TextBox 7"/>
          <p:cNvSpPr txBox="1">
            <a:spLocks noChangeArrowheads="1"/>
          </p:cNvSpPr>
          <p:nvPr/>
        </p:nvSpPr>
        <p:spPr bwMode="auto">
          <a:xfrm>
            <a:off x="685800" y="685800"/>
            <a:ext cx="6781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Set your Out of Office message</a:t>
            </a:r>
            <a:endParaRPr lang="en-US" sz="1400" b="1" dirty="0">
              <a:latin typeface="Segoe" pitchFamily="34" charset="0"/>
            </a:endParaRPr>
          </a:p>
        </p:txBody>
      </p:sp>
      <p:sp>
        <p:nvSpPr>
          <p:cNvPr id="8" name="TextBox 7"/>
          <p:cNvSpPr txBox="1"/>
          <p:nvPr/>
        </p:nvSpPr>
        <p:spPr>
          <a:xfrm>
            <a:off x="838200" y="1524000"/>
            <a:ext cx="4114800" cy="2124075"/>
          </a:xfrm>
          <a:prstGeom prst="rect">
            <a:avLst/>
          </a:prstGeom>
          <a:noFill/>
        </p:spPr>
        <p:txBody>
          <a:bodyPr>
            <a:spAutoFit/>
          </a:bodyPr>
          <a:lstStyle/>
          <a:p>
            <a:pPr>
              <a:defRPr/>
            </a:pPr>
            <a:r>
              <a:rPr lang="en-US" sz="1200" dirty="0">
                <a:latin typeface="Segoe" pitchFamily="34" charset="0"/>
              </a:rPr>
              <a:t>Use Microsoft® Exchange Server 2007 Unified Messaging to set an Out of Office voice mail greeting by telephone while you’re away.</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Dial your access number, enter your PIN, then press </a:t>
            </a:r>
            <a:r>
              <a:rPr lang="en-US" sz="1200" b="1" dirty="0">
                <a:latin typeface="Segoe" pitchFamily="34" charset="0"/>
              </a:rPr>
              <a:t>0.</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At the Main Menu, press </a:t>
            </a:r>
            <a:r>
              <a:rPr lang="en-US" sz="1200" b="1" dirty="0">
                <a:latin typeface="Segoe" pitchFamily="34" charset="0"/>
              </a:rPr>
              <a:t>6 for Personal Options.</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Press </a:t>
            </a:r>
            <a:r>
              <a:rPr lang="en-US" sz="1200" b="1" dirty="0">
                <a:latin typeface="Segoe" pitchFamily="34" charset="0"/>
              </a:rPr>
              <a:t>1 to activate your Out of Office message.</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change the Out of Office recording, press </a:t>
            </a:r>
            <a:r>
              <a:rPr lang="en-US" sz="1200" b="1" dirty="0">
                <a:latin typeface="Segoe" pitchFamily="34" charset="0"/>
              </a:rPr>
              <a:t>1.</a:t>
            </a:r>
            <a:endParaRPr lang="en-US" sz="1200" dirty="0">
              <a:latin typeface="Segoe" pitchFamily="34" charset="0"/>
            </a:endParaRPr>
          </a:p>
        </p:txBody>
      </p:sp>
      <p:pic>
        <p:nvPicPr>
          <p:cNvPr id="19462" name="Picture 11"/>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cxnSp>
        <p:nvCxnSpPr>
          <p:cNvPr id="19463" name="Straight Connector 5"/>
          <p:cNvCxnSpPr>
            <a:cxnSpLocks noChangeShapeType="1"/>
          </p:cNvCxnSpPr>
          <p:nvPr/>
        </p:nvCxnSpPr>
        <p:spPr bwMode="auto">
          <a:xfrm>
            <a:off x="685800" y="1219200"/>
            <a:ext cx="7708900" cy="1588"/>
          </a:xfrm>
          <a:prstGeom prst="line">
            <a:avLst/>
          </a:prstGeom>
          <a:noFill/>
          <a:ln w="19050" algn="ctr">
            <a:solidFill>
              <a:srgbClr val="FF9900"/>
            </a:solidFill>
            <a:round/>
            <a:headEnd/>
            <a:tailEnd/>
          </a:ln>
        </p:spPr>
      </p:cxn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052"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2053" name="TextBox 7"/>
          <p:cNvSpPr txBox="1">
            <a:spLocks noChangeArrowheads="1"/>
          </p:cNvSpPr>
          <p:nvPr/>
        </p:nvSpPr>
        <p:spPr bwMode="auto">
          <a:xfrm>
            <a:off x="685800" y="685800"/>
            <a:ext cx="5105400" cy="677863"/>
          </a:xfrm>
          <a:prstGeom prst="rect">
            <a:avLst/>
          </a:prstGeom>
          <a:noFill/>
          <a:ln w="9525">
            <a:noFill/>
            <a:miter lim="800000"/>
            <a:headEnd/>
            <a:tailEnd/>
          </a:ln>
        </p:spPr>
        <p:txBody>
          <a:bodyPr>
            <a:spAutoFit/>
          </a:bodyPr>
          <a:lstStyle/>
          <a:p>
            <a:pPr marL="119063" indent="-119063"/>
            <a:r>
              <a:rPr lang="en-US" sz="2400" b="1" dirty="0">
                <a:latin typeface="Segoe" pitchFamily="34" charset="0"/>
              </a:rPr>
              <a:t>Manage your IM presence status</a:t>
            </a:r>
          </a:p>
          <a:p>
            <a:pPr marL="119063" indent="-119063"/>
            <a:endParaRPr lang="en-US" sz="1400" b="1" dirty="0">
              <a:latin typeface="Segoe" pitchFamily="34" charset="0"/>
            </a:endParaRPr>
          </a:p>
        </p:txBody>
      </p:sp>
      <p:pic>
        <p:nvPicPr>
          <p:cNvPr id="2054" name="Picture 10"/>
          <p:cNvPicPr>
            <a:picLocks noChangeAspect="1" noChangeArrowheads="1"/>
          </p:cNvPicPr>
          <p:nvPr/>
        </p:nvPicPr>
        <p:blipFill>
          <a:blip r:embed="rId2"/>
          <a:srcRect/>
          <a:stretch>
            <a:fillRect/>
          </a:stretch>
        </p:blipFill>
        <p:spPr bwMode="auto">
          <a:xfrm>
            <a:off x="5943600" y="1600200"/>
            <a:ext cx="1525588" cy="2514600"/>
          </a:xfrm>
          <a:prstGeom prst="rect">
            <a:avLst/>
          </a:prstGeom>
          <a:noFill/>
          <a:ln w="9525">
            <a:noFill/>
            <a:miter lim="800000"/>
            <a:headEnd/>
            <a:tailEnd/>
          </a:ln>
        </p:spPr>
      </p:pic>
      <p:pic>
        <p:nvPicPr>
          <p:cNvPr id="2055" name="Picture 7"/>
          <p:cNvPicPr>
            <a:picLocks noChangeAspect="1" noChangeArrowheads="1"/>
          </p:cNvPicPr>
          <p:nvPr/>
        </p:nvPicPr>
        <p:blipFill>
          <a:blip r:embed="rId3"/>
          <a:srcRect/>
          <a:stretch>
            <a:fillRect/>
          </a:stretch>
        </p:blipFill>
        <p:spPr bwMode="auto">
          <a:xfrm>
            <a:off x="7239000" y="609600"/>
            <a:ext cx="1104900" cy="561975"/>
          </a:xfrm>
          <a:prstGeom prst="rect">
            <a:avLst/>
          </a:prstGeom>
          <a:noFill/>
          <a:ln w="9525">
            <a:noFill/>
            <a:miter lim="800000"/>
            <a:headEnd/>
            <a:tailEnd/>
          </a:ln>
        </p:spPr>
      </p:pic>
      <p:sp>
        <p:nvSpPr>
          <p:cNvPr id="8" name="TextBox 7"/>
          <p:cNvSpPr txBox="1"/>
          <p:nvPr/>
        </p:nvSpPr>
        <p:spPr>
          <a:xfrm>
            <a:off x="838200" y="1524000"/>
            <a:ext cx="4648200" cy="4062413"/>
          </a:xfrm>
          <a:prstGeom prst="rect">
            <a:avLst/>
          </a:prstGeom>
          <a:noFill/>
        </p:spPr>
        <p:txBody>
          <a:bodyPr>
            <a:spAutoFit/>
          </a:bodyPr>
          <a:lstStyle/>
          <a:p>
            <a:pPr marL="119063" indent="-119063">
              <a:defRPr/>
            </a:pPr>
            <a:r>
              <a:rPr lang="en-US" sz="1200" dirty="0">
                <a:latin typeface="Segoe" pitchFamily="34" charset="0"/>
              </a:rPr>
              <a:t>When you’re using instant messaging (IM) in Microsoft® Office</a:t>
            </a:r>
          </a:p>
          <a:p>
            <a:pPr marL="119063" indent="-119063">
              <a:defRPr/>
            </a:pPr>
            <a:r>
              <a:rPr lang="en-US" sz="1200" dirty="0">
                <a:latin typeface="Segoe" pitchFamily="34" charset="0"/>
              </a:rPr>
              <a:t>Communicator 2007, display your availability with presence status.</a:t>
            </a:r>
          </a:p>
          <a:p>
            <a:pPr marL="119063" indent="-119063">
              <a:defRPr/>
            </a:pPr>
            <a:endParaRPr lang="en-US" sz="1200" dirty="0">
              <a:latin typeface="Segoe" pitchFamily="34" charset="0"/>
            </a:endParaRPr>
          </a:p>
          <a:p>
            <a:pPr marL="119063" indent="-119063">
              <a:buFontTx/>
              <a:buChar char="•"/>
              <a:defRPr/>
            </a:pPr>
            <a:r>
              <a:rPr lang="en-US" sz="1200" dirty="0">
                <a:latin typeface="Segoe" pitchFamily="34" charset="0"/>
              </a:rPr>
              <a:t>When you need to focus on high-priority tasks, set your IM status to  Busy to let coworkers know that you are not available for an IM conversation at the time.</a:t>
            </a:r>
          </a:p>
          <a:p>
            <a:pPr marL="119063" indent="-119063">
              <a:buFontTx/>
              <a:buChar char="•"/>
              <a:defRPr/>
            </a:pPr>
            <a:endParaRPr lang="en-US" sz="1200" dirty="0">
              <a:latin typeface="Segoe" pitchFamily="34" charset="0"/>
            </a:endParaRPr>
          </a:p>
          <a:p>
            <a:pPr marL="119063" indent="-119063">
              <a:buFontTx/>
              <a:buChar char="•"/>
              <a:defRPr/>
            </a:pPr>
            <a:r>
              <a:rPr lang="en-US" sz="1200" dirty="0">
                <a:latin typeface="Segoe" pitchFamily="34" charset="0"/>
              </a:rPr>
              <a:t>When you or a contact is on the phone, your status is automatically set to Busy and your presence status shows as </a:t>
            </a:r>
            <a:r>
              <a:rPr lang="en-US" sz="1200" b="1" dirty="0">
                <a:latin typeface="Segoe" pitchFamily="34" charset="0"/>
              </a:rPr>
              <a:t>In a call</a:t>
            </a:r>
            <a:r>
              <a:rPr lang="en-US" sz="1200" dirty="0">
                <a:latin typeface="Segoe" pitchFamily="34" charset="0"/>
              </a:rPr>
              <a:t>. You can send an IM to a contact in a call, but the contact may be slow to respond or may not respond at all.</a:t>
            </a:r>
          </a:p>
          <a:p>
            <a:pPr marL="119063" indent="-119063">
              <a:buFontTx/>
              <a:buChar char="•"/>
              <a:defRPr/>
            </a:pPr>
            <a:endParaRPr lang="en-US" sz="1200" dirty="0">
              <a:latin typeface="Segoe" pitchFamily="34" charset="0"/>
            </a:endParaRPr>
          </a:p>
          <a:p>
            <a:pPr marL="119063" indent="-119063">
              <a:buFontTx/>
              <a:buChar char="•"/>
              <a:defRPr/>
            </a:pPr>
            <a:r>
              <a:rPr lang="en-US" sz="1200" dirty="0">
                <a:latin typeface="Segoe" pitchFamily="34" charset="0"/>
              </a:rPr>
              <a:t>If you absolutely cannot be disturbed (for example, during a presentation), you can set your status to </a:t>
            </a:r>
            <a:r>
              <a:rPr lang="en-US" sz="1200" b="1" dirty="0">
                <a:latin typeface="Segoe" pitchFamily="34" charset="0"/>
              </a:rPr>
              <a:t>Do Not Disturb</a:t>
            </a:r>
            <a:r>
              <a:rPr lang="en-US" sz="1200" dirty="0">
                <a:latin typeface="Segoe" pitchFamily="34" charset="0"/>
              </a:rPr>
              <a:t>. However, use Do Not Disturb sparingly because always appearing as Do Not Disturb is similar to not answering your phone or e-mail.</a:t>
            </a:r>
          </a:p>
          <a:p>
            <a:pPr marL="119063" indent="-119063">
              <a:defRPr/>
            </a:pPr>
            <a:endParaRPr lang="en-US" sz="1200" dirty="0">
              <a:latin typeface="Segoe" pitchFamily="34" charset="0"/>
            </a:endParaRPr>
          </a:p>
          <a:p>
            <a:pPr marL="119063" indent="-119063">
              <a:buFontTx/>
              <a:buChar char="•"/>
              <a:defRPr/>
            </a:pPr>
            <a:r>
              <a:rPr lang="en-US" sz="1200" dirty="0">
                <a:latin typeface="Segoe" pitchFamily="34" charset="0"/>
              </a:rPr>
              <a:t>If you will be away or in training, it’s a best practice to leave a note where you are. Click the </a:t>
            </a:r>
            <a:r>
              <a:rPr lang="en-US" sz="1200" b="1" dirty="0">
                <a:latin typeface="Segoe" pitchFamily="34" charset="0"/>
              </a:rPr>
              <a:t>Type a note </a:t>
            </a:r>
            <a:r>
              <a:rPr lang="en-US" sz="1200" dirty="0">
                <a:latin typeface="Segoe" pitchFamily="34" charset="0"/>
              </a:rPr>
              <a:t>box to leave a note.</a:t>
            </a:r>
          </a:p>
          <a:p>
            <a:pPr>
              <a:defRPr/>
            </a:pPr>
            <a:endParaRPr lang="en-US" dirty="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76"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3077" name="TextBox 7"/>
          <p:cNvSpPr txBox="1">
            <a:spLocks noChangeArrowheads="1"/>
          </p:cNvSpPr>
          <p:nvPr/>
        </p:nvSpPr>
        <p:spPr bwMode="auto">
          <a:xfrm>
            <a:off x="609600" y="685800"/>
            <a:ext cx="5953125" cy="461963"/>
          </a:xfrm>
          <a:prstGeom prst="rect">
            <a:avLst/>
          </a:prstGeom>
          <a:noFill/>
          <a:ln w="9525">
            <a:noFill/>
            <a:miter lim="800000"/>
            <a:headEnd/>
            <a:tailEnd/>
          </a:ln>
        </p:spPr>
        <p:txBody>
          <a:bodyPr>
            <a:spAutoFit/>
          </a:bodyPr>
          <a:lstStyle/>
          <a:p>
            <a:r>
              <a:rPr lang="en-US" sz="2400" b="1" dirty="0">
                <a:latin typeface="Segoe" pitchFamily="34" charset="0"/>
              </a:rPr>
              <a:t>Presence and incoming calls</a:t>
            </a:r>
          </a:p>
        </p:txBody>
      </p:sp>
      <p:graphicFrame>
        <p:nvGraphicFramePr>
          <p:cNvPr id="16529" name="Group 145"/>
          <p:cNvGraphicFramePr>
            <a:graphicFrameLocks noGrp="1"/>
          </p:cNvGraphicFramePr>
          <p:nvPr/>
        </p:nvGraphicFramePr>
        <p:xfrm>
          <a:off x="457200" y="1600200"/>
          <a:ext cx="8213471" cy="4419600"/>
        </p:xfrm>
        <a:graphic>
          <a:graphicData uri="http://schemas.openxmlformats.org/drawingml/2006/table">
            <a:tbl>
              <a:tblPr/>
              <a:tblGrid>
                <a:gridCol w="1050671"/>
                <a:gridCol w="1600200"/>
                <a:gridCol w="5562600"/>
              </a:tblGrid>
              <a:tr h="523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1" i="0" u="none" strike="noStrike" cap="none" normalizeH="0" baseline="0" dirty="0" smtClean="0">
                          <a:ln>
                            <a:noFill/>
                          </a:ln>
                          <a:solidFill>
                            <a:schemeClr val="tx1"/>
                          </a:solidFill>
                          <a:effectLst/>
                          <a:latin typeface="Segoe" pitchFamily="34" charset="0"/>
                        </a:rPr>
                        <a:t>If your IM</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1" i="0" u="none" strike="noStrike" cap="none" normalizeH="0" baseline="0" dirty="0" smtClean="0">
                          <a:ln>
                            <a:noFill/>
                          </a:ln>
                          <a:solidFill>
                            <a:schemeClr val="tx1"/>
                          </a:solidFill>
                          <a:effectLst/>
                          <a:latin typeface="Segoe" pitchFamily="34" charset="0"/>
                        </a:rPr>
                        <a:t>presence is:</a:t>
                      </a: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1" i="0" u="none" strike="noStrike" cap="none" normalizeH="0" baseline="0" dirty="0" smtClean="0">
                          <a:ln>
                            <a:noFill/>
                          </a:ln>
                          <a:solidFill>
                            <a:schemeClr val="tx1"/>
                          </a:solidFill>
                          <a:effectLst/>
                          <a:latin typeface="Segoe" pitchFamily="34" charset="0"/>
                        </a:rPr>
                        <a:t>Your state is:</a:t>
                      </a: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1" i="0" u="none" strike="noStrike" cap="none" normalizeH="0" baseline="0" dirty="0" smtClean="0">
                          <a:ln>
                            <a:noFill/>
                          </a:ln>
                          <a:solidFill>
                            <a:schemeClr val="tx1"/>
                          </a:solidFill>
                          <a:effectLst/>
                          <a:latin typeface="Segoe" pitchFamily="34" charset="0"/>
                        </a:rPr>
                        <a:t>An incoming call:</a:t>
                      </a: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Available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Rings on all devices running Microsoft® Office Communicator 2007, and a call alert appears on your computer. If the call is not answered, it defaults to Voice Mail.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Inactive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Rings on all devices that are running Communicator, and a call alert appears</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on your computer. If the call is not answered, it defaults to Voice Mail.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Busy (Inactive)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Rings on all devices that are running Communicator, and a call alert appears</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on your computer. If the call is not answered, it defaults to Voice Mail.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Busy (In a Meeting or In a Call)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Rings on all devices that are running Communicator, and a call alert appears on your computer. If the call is not answered, it defaults to Voice Mail. If you accept an incoming call while you are on the phone, the current call is put on hold. Click the </a:t>
                      </a:r>
                      <a:r>
                        <a:rPr kumimoji="0" lang="en-US" sz="1100" b="1" i="0" u="none" strike="noStrike" cap="none" normalizeH="0" baseline="0" dirty="0" smtClean="0">
                          <a:ln>
                            <a:noFill/>
                          </a:ln>
                          <a:solidFill>
                            <a:schemeClr val="tx1"/>
                          </a:solidFill>
                          <a:effectLst/>
                          <a:latin typeface="Segoe" pitchFamily="34" charset="0"/>
                        </a:rPr>
                        <a:t>Resume </a:t>
                      </a:r>
                      <a:r>
                        <a:rPr kumimoji="0" lang="en-US" sz="1100" b="0" i="0" u="none" strike="noStrike" cap="none" normalizeH="0" baseline="0" dirty="0" smtClean="0">
                          <a:ln>
                            <a:noFill/>
                          </a:ln>
                          <a:solidFill>
                            <a:schemeClr val="tx1"/>
                          </a:solidFill>
                          <a:effectLst/>
                          <a:latin typeface="Segoe" pitchFamily="34" charset="0"/>
                        </a:rPr>
                        <a:t>button to return to the original call.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Do Not Disturb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Goes to Voice Mail. However, calls from contacts at the Team access level ring all</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devices that are running Communicator, and a call alert appears on your computer.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418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Away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Rings on all devices that are running Communicator and a call alert appears on</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your computer. If not answered, the call defaults to Voice Mail.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593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1100" b="0" i="0" u="none" strike="noStrike" cap="none" normalizeH="0" baseline="0" dirty="0" smtClean="0">
                        <a:ln>
                          <a:noFill/>
                        </a:ln>
                        <a:solidFill>
                          <a:schemeClr val="tx1"/>
                        </a:solidFill>
                        <a:effectLst/>
                        <a:latin typeface="Segoe"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smtClean="0">
                          <a:ln>
                            <a:noFill/>
                          </a:ln>
                          <a:solidFill>
                            <a:schemeClr val="tx1"/>
                          </a:solidFill>
                          <a:effectLst/>
                          <a:latin typeface="Segoe" pitchFamily="34" charset="0"/>
                        </a:rPr>
                        <a:t>Offline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100" b="0" i="0" u="none" strike="noStrike" cap="none" normalizeH="0" baseline="0" dirty="0" smtClean="0">
                          <a:ln>
                            <a:noFill/>
                          </a:ln>
                          <a:solidFill>
                            <a:schemeClr val="tx1"/>
                          </a:solidFill>
                          <a:effectLst/>
                          <a:latin typeface="Segoe" pitchFamily="34" charset="0"/>
                        </a:rPr>
                        <a:t>By default, all incoming calls go to Voice Mail.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116"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pic>
        <p:nvPicPr>
          <p:cNvPr id="3117" name="Picture 52"/>
          <p:cNvPicPr>
            <a:picLocks noChangeAspect="1" noChangeArrowheads="1"/>
          </p:cNvPicPr>
          <p:nvPr/>
        </p:nvPicPr>
        <p:blipFill>
          <a:blip r:embed="rId3"/>
          <a:srcRect/>
          <a:stretch>
            <a:fillRect/>
          </a:stretch>
        </p:blipFill>
        <p:spPr bwMode="auto">
          <a:xfrm>
            <a:off x="762000" y="2209800"/>
            <a:ext cx="342900" cy="333375"/>
          </a:xfrm>
          <a:prstGeom prst="rect">
            <a:avLst/>
          </a:prstGeom>
          <a:noFill/>
          <a:ln w="9525">
            <a:noFill/>
            <a:miter lim="800000"/>
            <a:headEnd/>
            <a:tailEnd/>
          </a:ln>
        </p:spPr>
      </p:pic>
      <p:pic>
        <p:nvPicPr>
          <p:cNvPr id="3118" name="Picture 53"/>
          <p:cNvPicPr>
            <a:picLocks noChangeAspect="1" noChangeArrowheads="1"/>
          </p:cNvPicPr>
          <p:nvPr/>
        </p:nvPicPr>
        <p:blipFill>
          <a:blip r:embed="rId4"/>
          <a:srcRect/>
          <a:stretch>
            <a:fillRect/>
          </a:stretch>
        </p:blipFill>
        <p:spPr bwMode="auto">
          <a:xfrm>
            <a:off x="762000" y="2743200"/>
            <a:ext cx="333375" cy="304800"/>
          </a:xfrm>
          <a:prstGeom prst="rect">
            <a:avLst/>
          </a:prstGeom>
          <a:noFill/>
          <a:ln w="9525">
            <a:noFill/>
            <a:miter lim="800000"/>
            <a:headEnd/>
            <a:tailEnd/>
          </a:ln>
        </p:spPr>
      </p:pic>
      <p:pic>
        <p:nvPicPr>
          <p:cNvPr id="3119" name="Picture 54"/>
          <p:cNvPicPr>
            <a:picLocks noChangeAspect="1" noChangeArrowheads="1"/>
          </p:cNvPicPr>
          <p:nvPr/>
        </p:nvPicPr>
        <p:blipFill>
          <a:blip r:embed="rId5"/>
          <a:srcRect/>
          <a:stretch>
            <a:fillRect/>
          </a:stretch>
        </p:blipFill>
        <p:spPr bwMode="auto">
          <a:xfrm>
            <a:off x="762000" y="3276600"/>
            <a:ext cx="352425" cy="323850"/>
          </a:xfrm>
          <a:prstGeom prst="rect">
            <a:avLst/>
          </a:prstGeom>
          <a:noFill/>
          <a:ln w="9525">
            <a:noFill/>
            <a:miter lim="800000"/>
            <a:headEnd/>
            <a:tailEnd/>
          </a:ln>
        </p:spPr>
      </p:pic>
      <p:pic>
        <p:nvPicPr>
          <p:cNvPr id="3120" name="Picture 55"/>
          <p:cNvPicPr>
            <a:picLocks noChangeAspect="1" noChangeArrowheads="1"/>
          </p:cNvPicPr>
          <p:nvPr/>
        </p:nvPicPr>
        <p:blipFill>
          <a:blip r:embed="rId6"/>
          <a:srcRect/>
          <a:stretch>
            <a:fillRect/>
          </a:stretch>
        </p:blipFill>
        <p:spPr bwMode="auto">
          <a:xfrm>
            <a:off x="762000" y="3962400"/>
            <a:ext cx="333375" cy="323850"/>
          </a:xfrm>
          <a:prstGeom prst="rect">
            <a:avLst/>
          </a:prstGeom>
          <a:noFill/>
          <a:ln w="9525">
            <a:noFill/>
            <a:miter lim="800000"/>
            <a:headEnd/>
            <a:tailEnd/>
          </a:ln>
        </p:spPr>
      </p:pic>
      <p:pic>
        <p:nvPicPr>
          <p:cNvPr id="3121" name="Picture 56"/>
          <p:cNvPicPr>
            <a:picLocks noChangeAspect="1" noChangeArrowheads="1"/>
          </p:cNvPicPr>
          <p:nvPr/>
        </p:nvPicPr>
        <p:blipFill>
          <a:blip r:embed="rId7"/>
          <a:srcRect/>
          <a:stretch>
            <a:fillRect/>
          </a:stretch>
        </p:blipFill>
        <p:spPr bwMode="auto">
          <a:xfrm>
            <a:off x="762000" y="4572000"/>
            <a:ext cx="314325" cy="314325"/>
          </a:xfrm>
          <a:prstGeom prst="rect">
            <a:avLst/>
          </a:prstGeom>
          <a:noFill/>
          <a:ln w="9525">
            <a:noFill/>
            <a:miter lim="800000"/>
            <a:headEnd/>
            <a:tailEnd/>
          </a:ln>
        </p:spPr>
      </p:pic>
      <p:pic>
        <p:nvPicPr>
          <p:cNvPr id="3122" name="Picture 57"/>
          <p:cNvPicPr>
            <a:picLocks noChangeAspect="1" noChangeArrowheads="1"/>
          </p:cNvPicPr>
          <p:nvPr/>
        </p:nvPicPr>
        <p:blipFill>
          <a:blip r:embed="rId8"/>
          <a:srcRect/>
          <a:stretch>
            <a:fillRect/>
          </a:stretch>
        </p:blipFill>
        <p:spPr bwMode="auto">
          <a:xfrm>
            <a:off x="762000" y="5105400"/>
            <a:ext cx="323850" cy="323850"/>
          </a:xfrm>
          <a:prstGeom prst="rect">
            <a:avLst/>
          </a:prstGeom>
          <a:noFill/>
          <a:ln w="9525">
            <a:noFill/>
            <a:miter lim="800000"/>
            <a:headEnd/>
            <a:tailEnd/>
          </a:ln>
        </p:spPr>
      </p:pic>
      <p:pic>
        <p:nvPicPr>
          <p:cNvPr id="3123" name="Picture 58"/>
          <p:cNvPicPr>
            <a:picLocks noChangeAspect="1" noChangeArrowheads="1"/>
          </p:cNvPicPr>
          <p:nvPr/>
        </p:nvPicPr>
        <p:blipFill>
          <a:blip r:embed="rId9"/>
          <a:srcRect/>
          <a:stretch>
            <a:fillRect/>
          </a:stretch>
        </p:blipFill>
        <p:spPr bwMode="auto">
          <a:xfrm>
            <a:off x="762000" y="5638800"/>
            <a:ext cx="314325" cy="304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100"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4101" name="TextBox 7"/>
          <p:cNvSpPr txBox="1">
            <a:spLocks noChangeArrowheads="1"/>
          </p:cNvSpPr>
          <p:nvPr/>
        </p:nvSpPr>
        <p:spPr bwMode="auto">
          <a:xfrm>
            <a:off x="609600" y="685800"/>
            <a:ext cx="5953125" cy="677863"/>
          </a:xfrm>
          <a:prstGeom prst="rect">
            <a:avLst/>
          </a:prstGeom>
          <a:noFill/>
          <a:ln w="9525">
            <a:noFill/>
            <a:miter lim="800000"/>
            <a:headEnd/>
            <a:tailEnd/>
          </a:ln>
        </p:spPr>
        <p:txBody>
          <a:bodyPr>
            <a:spAutoFit/>
          </a:bodyPr>
          <a:lstStyle/>
          <a:p>
            <a:r>
              <a:rPr lang="en-US" sz="2400" b="1" dirty="0">
                <a:latin typeface="Segoe" pitchFamily="34" charset="0"/>
              </a:rPr>
              <a:t>Add voice or video to an IM session</a:t>
            </a:r>
            <a:endParaRPr lang="en-US" sz="2400" dirty="0">
              <a:latin typeface="Segoe" pitchFamily="34" charset="0"/>
            </a:endParaRPr>
          </a:p>
          <a:p>
            <a:endParaRPr lang="en-US" sz="1400" b="1" dirty="0">
              <a:latin typeface="Segoe" pitchFamily="34" charset="0"/>
            </a:endParaRPr>
          </a:p>
        </p:txBody>
      </p:sp>
      <p:sp>
        <p:nvSpPr>
          <p:cNvPr id="4102" name="Text Box 8"/>
          <p:cNvSpPr txBox="1">
            <a:spLocks noChangeArrowheads="1"/>
          </p:cNvSpPr>
          <p:nvPr/>
        </p:nvSpPr>
        <p:spPr bwMode="auto">
          <a:xfrm>
            <a:off x="685800" y="1600200"/>
            <a:ext cx="4267200" cy="3739485"/>
          </a:xfrm>
          <a:prstGeom prst="rect">
            <a:avLst/>
          </a:prstGeom>
          <a:noFill/>
          <a:ln w="9525">
            <a:noFill/>
            <a:miter lim="800000"/>
            <a:headEnd/>
            <a:tailEnd/>
          </a:ln>
        </p:spPr>
        <p:txBody>
          <a:bodyPr>
            <a:spAutoFit/>
          </a:bodyPr>
          <a:lstStyle/>
          <a:p>
            <a:pPr marL="119063" indent="-119063"/>
            <a:r>
              <a:rPr lang="en-US" sz="1200" dirty="0"/>
              <a:t>	</a:t>
            </a:r>
            <a:r>
              <a:rPr lang="en-US" sz="1200" dirty="0">
                <a:latin typeface="Segoe" pitchFamily="34" charset="0"/>
              </a:rPr>
              <a:t>With Microsoft® Office Communicator 2007, you can add communication modes to your conferencing session. For example, you can start an instant messaging (IM) conversation with a single contact, add more contacts for an IM conference, and then add audio and video. If you need to share data, applications, or slides, you can share your desktop or escalate to a Microsoft Office Live Meeting session—without having to re-invite participants. </a:t>
            </a:r>
          </a:p>
          <a:p>
            <a:pPr marL="119063" indent="-119063"/>
            <a:endParaRPr lang="en-US" sz="1200" dirty="0">
              <a:latin typeface="Segoe" pitchFamily="34" charset="0"/>
            </a:endParaRPr>
          </a:p>
          <a:p>
            <a:pPr marL="119063" indent="-119063"/>
            <a:r>
              <a:rPr lang="en-US" sz="1200" b="1" dirty="0">
                <a:latin typeface="Segoe" pitchFamily="34" charset="0"/>
              </a:rPr>
              <a:t>Turn an IM conversation into a conference</a:t>
            </a:r>
          </a:p>
          <a:p>
            <a:pPr marL="119063" indent="-119063">
              <a:buFontTx/>
              <a:buChar char="•"/>
            </a:pPr>
            <a:r>
              <a:rPr lang="en-US" sz="1200" dirty="0">
                <a:latin typeface="Segoe" pitchFamily="34" charset="0"/>
              </a:rPr>
              <a:t>During an IM session, click </a:t>
            </a:r>
            <a:r>
              <a:rPr lang="en-US" sz="1200" b="1" dirty="0">
                <a:latin typeface="Segoe" pitchFamily="34" charset="0"/>
              </a:rPr>
              <a:t>Invite</a:t>
            </a:r>
            <a:r>
              <a:rPr lang="en-US" sz="1200" dirty="0">
                <a:latin typeface="Segoe" pitchFamily="34" charset="0"/>
              </a:rPr>
              <a:t>, click </a:t>
            </a:r>
            <a:r>
              <a:rPr lang="en-US" sz="1200" b="1" dirty="0">
                <a:latin typeface="Segoe" pitchFamily="34" charset="0"/>
              </a:rPr>
              <a:t>Invite Someone</a:t>
            </a:r>
            <a:r>
              <a:rPr lang="en-US" sz="1200" dirty="0">
                <a:latin typeface="Segoe" pitchFamily="34" charset="0"/>
              </a:rPr>
              <a:t>, and then select the contacts you want to invite to the conference.</a:t>
            </a:r>
          </a:p>
          <a:p>
            <a:pPr marL="119063" indent="-119063">
              <a:buFontTx/>
              <a:buChar char="•"/>
            </a:pPr>
            <a:endParaRPr lang="en-US" sz="1200" dirty="0">
              <a:latin typeface="Segoe" pitchFamily="34" charset="0"/>
            </a:endParaRPr>
          </a:p>
          <a:p>
            <a:pPr marL="119063" indent="-119063"/>
            <a:r>
              <a:rPr lang="en-US" sz="1200" b="1" dirty="0">
                <a:latin typeface="Segoe" pitchFamily="34" charset="0"/>
              </a:rPr>
              <a:t>Turn an IM conference into a phone or AV conference</a:t>
            </a:r>
          </a:p>
          <a:p>
            <a:pPr marL="119063" indent="-119063">
              <a:buFontTx/>
              <a:buChar char="•"/>
            </a:pPr>
            <a:r>
              <a:rPr lang="en-US" sz="1200" dirty="0">
                <a:latin typeface="Segoe" pitchFamily="34" charset="0"/>
              </a:rPr>
              <a:t>During an IM conference, click </a:t>
            </a:r>
            <a:r>
              <a:rPr lang="en-US" sz="1200" b="1" dirty="0">
                <a:latin typeface="Segoe" pitchFamily="34" charset="0"/>
              </a:rPr>
              <a:t>Add Audio </a:t>
            </a:r>
            <a:r>
              <a:rPr lang="en-US" sz="1200" dirty="0">
                <a:latin typeface="Segoe" pitchFamily="34" charset="0"/>
              </a:rPr>
              <a:t>to add audio to the conference, or click </a:t>
            </a:r>
            <a:r>
              <a:rPr lang="en-US" sz="1200" b="1" dirty="0">
                <a:latin typeface="Segoe" pitchFamily="34" charset="0"/>
              </a:rPr>
              <a:t>Add Video </a:t>
            </a:r>
            <a:r>
              <a:rPr lang="en-US" sz="1200" dirty="0">
                <a:latin typeface="Segoe" pitchFamily="34" charset="0"/>
              </a:rPr>
              <a:t>to add video to the conference.</a:t>
            </a:r>
          </a:p>
          <a:p>
            <a:pPr marL="119063" indent="-119063">
              <a:spcBef>
                <a:spcPct val="50000"/>
              </a:spcBef>
            </a:pPr>
            <a:endParaRPr lang="en-US" sz="1400" dirty="0"/>
          </a:p>
        </p:txBody>
      </p:sp>
      <p:sp>
        <p:nvSpPr>
          <p:cNvPr id="4103" name="Text Box 9"/>
          <p:cNvSpPr txBox="1">
            <a:spLocks noChangeArrowheads="1"/>
          </p:cNvSpPr>
          <p:nvPr/>
        </p:nvSpPr>
        <p:spPr bwMode="auto">
          <a:xfrm>
            <a:off x="5029200" y="1676400"/>
            <a:ext cx="3657600" cy="1754326"/>
          </a:xfrm>
          <a:prstGeom prst="rect">
            <a:avLst/>
          </a:prstGeom>
          <a:noFill/>
          <a:ln w="9525">
            <a:noFill/>
            <a:miter lim="800000"/>
            <a:headEnd/>
            <a:tailEnd/>
          </a:ln>
        </p:spPr>
        <p:txBody>
          <a:bodyPr>
            <a:spAutoFit/>
          </a:bodyPr>
          <a:lstStyle/>
          <a:p>
            <a:pPr marL="119063" indent="-119063"/>
            <a:r>
              <a:rPr lang="en-US" sz="1200" b="1" dirty="0">
                <a:latin typeface="Segoe" pitchFamily="34" charset="0"/>
              </a:rPr>
              <a:t>Turn a phone or AV conference into a</a:t>
            </a:r>
          </a:p>
          <a:p>
            <a:pPr marL="119063" indent="-119063"/>
            <a:r>
              <a:rPr lang="en-US" sz="1200" b="1" dirty="0">
                <a:latin typeface="Segoe" pitchFamily="34" charset="0"/>
              </a:rPr>
              <a:t>Live Meeting</a:t>
            </a:r>
          </a:p>
          <a:p>
            <a:pPr marL="119063" indent="-119063"/>
            <a:endParaRPr lang="en-US" sz="1200" dirty="0">
              <a:latin typeface="Segoe" pitchFamily="34" charset="0"/>
            </a:endParaRPr>
          </a:p>
          <a:p>
            <a:pPr marL="119063" indent="-119063">
              <a:buFontTx/>
              <a:buChar char="•"/>
            </a:pPr>
            <a:r>
              <a:rPr lang="en-US" sz="1200" dirty="0">
                <a:latin typeface="Segoe" pitchFamily="34" charset="0"/>
              </a:rPr>
              <a:t>During a conference call, click the arrow to the right of the Additional Actions button, and then click </a:t>
            </a:r>
            <a:r>
              <a:rPr lang="en-US" sz="1200" b="1" dirty="0">
                <a:latin typeface="Segoe" pitchFamily="34" charset="0"/>
              </a:rPr>
              <a:t>Share Information Using Live Meeting </a:t>
            </a:r>
            <a:r>
              <a:rPr lang="en-US" sz="1200" dirty="0">
                <a:latin typeface="Segoe" pitchFamily="34" charset="0"/>
              </a:rPr>
              <a:t>or </a:t>
            </a:r>
            <a:r>
              <a:rPr lang="en-US" sz="1200" b="1" dirty="0">
                <a:latin typeface="Segoe" pitchFamily="34" charset="0"/>
              </a:rPr>
              <a:t>Meet Now Using Live Meeting Service</a:t>
            </a:r>
            <a:r>
              <a:rPr lang="en-US" sz="1200" dirty="0">
                <a:latin typeface="Segoe" pitchFamily="34" charset="0"/>
              </a:rPr>
              <a:t>. (These options are only available if Live Meeting is installed.)</a:t>
            </a:r>
          </a:p>
        </p:txBody>
      </p:sp>
      <p:pic>
        <p:nvPicPr>
          <p:cNvPr id="4104" name="Picture 10"/>
          <p:cNvPicPr>
            <a:picLocks noChangeAspect="1" noChangeArrowheads="1"/>
          </p:cNvPicPr>
          <p:nvPr/>
        </p:nvPicPr>
        <p:blipFill>
          <a:blip r:embed="rId2"/>
          <a:srcRect/>
          <a:stretch>
            <a:fillRect/>
          </a:stretch>
        </p:blipFill>
        <p:spPr bwMode="auto">
          <a:xfrm>
            <a:off x="5334000" y="3962400"/>
            <a:ext cx="2667000" cy="1685925"/>
          </a:xfrm>
          <a:prstGeom prst="rect">
            <a:avLst/>
          </a:prstGeom>
          <a:noFill/>
          <a:ln w="9525">
            <a:noFill/>
            <a:miter lim="800000"/>
            <a:headEnd/>
            <a:tailEnd/>
          </a:ln>
        </p:spPr>
      </p:pic>
      <p:pic>
        <p:nvPicPr>
          <p:cNvPr id="4105" name="Picture 4"/>
          <p:cNvPicPr>
            <a:picLocks noChangeAspect="1" noChangeArrowheads="1"/>
          </p:cNvPicPr>
          <p:nvPr/>
        </p:nvPicPr>
        <p:blipFill>
          <a:blip r:embed="rId3"/>
          <a:srcRect/>
          <a:stretch>
            <a:fillRect/>
          </a:stretch>
        </p:blipFill>
        <p:spPr bwMode="auto">
          <a:xfrm>
            <a:off x="6553200" y="609600"/>
            <a:ext cx="1809750" cy="581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570912"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125"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5126" name="TextBox 7"/>
          <p:cNvSpPr txBox="1">
            <a:spLocks noChangeArrowheads="1"/>
          </p:cNvSpPr>
          <p:nvPr/>
        </p:nvSpPr>
        <p:spPr bwMode="auto">
          <a:xfrm>
            <a:off x="609600" y="685800"/>
            <a:ext cx="6172200" cy="862013"/>
          </a:xfrm>
          <a:prstGeom prst="rect">
            <a:avLst/>
          </a:prstGeom>
          <a:noFill/>
          <a:ln w="9525">
            <a:noFill/>
            <a:miter lim="800000"/>
            <a:headEnd/>
            <a:tailEnd/>
          </a:ln>
        </p:spPr>
        <p:txBody>
          <a:bodyPr>
            <a:spAutoFit/>
          </a:bodyPr>
          <a:lstStyle/>
          <a:p>
            <a:r>
              <a:rPr lang="en-US" sz="2400" b="1" dirty="0">
                <a:latin typeface="Segoe" pitchFamily="34" charset="0"/>
              </a:rPr>
              <a:t>Share your desktop in an IM session</a:t>
            </a:r>
            <a:endParaRPr lang="en-US" sz="2400" dirty="0">
              <a:latin typeface="Segoe" pitchFamily="34" charset="0"/>
            </a:endParaRPr>
          </a:p>
          <a:p>
            <a:endParaRPr lang="en-US" sz="1200" b="1" dirty="0">
              <a:latin typeface="Segoe" pitchFamily="34" charset="0"/>
            </a:endParaRPr>
          </a:p>
          <a:p>
            <a:endParaRPr lang="en-US" sz="1400" dirty="0">
              <a:latin typeface="Segoe" pitchFamily="34" charset="0"/>
            </a:endParaRPr>
          </a:p>
        </p:txBody>
      </p:sp>
      <p:pic>
        <p:nvPicPr>
          <p:cNvPr id="5127" name="Picture 9"/>
          <p:cNvPicPr>
            <a:picLocks noChangeAspect="1" noChangeArrowheads="1"/>
          </p:cNvPicPr>
          <p:nvPr/>
        </p:nvPicPr>
        <p:blipFill>
          <a:blip r:embed="rId2"/>
          <a:srcRect/>
          <a:stretch>
            <a:fillRect/>
          </a:stretch>
        </p:blipFill>
        <p:spPr bwMode="auto">
          <a:xfrm>
            <a:off x="5715000" y="2641600"/>
            <a:ext cx="2819400" cy="1574800"/>
          </a:xfrm>
          <a:prstGeom prst="rect">
            <a:avLst/>
          </a:prstGeom>
          <a:noFill/>
          <a:ln w="9525">
            <a:noFill/>
            <a:miter lim="800000"/>
            <a:headEnd/>
            <a:tailEnd/>
          </a:ln>
        </p:spPr>
      </p:pic>
      <p:sp>
        <p:nvSpPr>
          <p:cNvPr id="8" name="TextBox 7"/>
          <p:cNvSpPr txBox="1"/>
          <p:nvPr/>
        </p:nvSpPr>
        <p:spPr>
          <a:xfrm>
            <a:off x="685800" y="1524000"/>
            <a:ext cx="4724400" cy="4185761"/>
          </a:xfrm>
          <a:prstGeom prst="rect">
            <a:avLst/>
          </a:prstGeom>
          <a:noFill/>
        </p:spPr>
        <p:txBody>
          <a:bodyPr>
            <a:spAutoFit/>
          </a:bodyPr>
          <a:lstStyle/>
          <a:p>
            <a:pPr>
              <a:defRPr/>
            </a:pPr>
            <a:r>
              <a:rPr lang="en-US" sz="1200" dirty="0">
                <a:latin typeface="Segoe" pitchFamily="34" charset="0"/>
              </a:rPr>
              <a:t>During an instant messaging (IM) conversation, you can share your desktop or share information using Microsoft® Office Live Meeting. </a:t>
            </a:r>
          </a:p>
          <a:p>
            <a:pPr>
              <a:defRPr/>
            </a:pPr>
            <a:endParaRPr lang="en-US" sz="1200" dirty="0">
              <a:latin typeface="Segoe" pitchFamily="34" charset="0"/>
            </a:endParaRPr>
          </a:p>
          <a:p>
            <a:pPr marL="114300" indent="-114300">
              <a:buFont typeface="Arial" pitchFamily="34" charset="0"/>
              <a:buChar char="•"/>
              <a:defRPr/>
            </a:pPr>
            <a:r>
              <a:rPr lang="en-US" sz="1200" dirty="0">
                <a:latin typeface="Segoe" pitchFamily="34" charset="0"/>
              </a:rPr>
              <a:t>To allow other participants to view your entire computer desktop during a conversation or IM, click the </a:t>
            </a:r>
            <a:r>
              <a:rPr lang="en-US" sz="1200" b="1" dirty="0">
                <a:latin typeface="Segoe" pitchFamily="34" charset="0"/>
              </a:rPr>
              <a:t>Sharing </a:t>
            </a:r>
            <a:r>
              <a:rPr lang="en-US" sz="1200" dirty="0">
                <a:latin typeface="Segoe" pitchFamily="34" charset="0"/>
              </a:rPr>
              <a:t>button, and then click </a:t>
            </a:r>
            <a:r>
              <a:rPr lang="en-US" sz="1200" b="1" dirty="0">
                <a:latin typeface="Segoe" pitchFamily="34" charset="0"/>
              </a:rPr>
              <a:t>Share Desktop</a:t>
            </a:r>
            <a:r>
              <a:rPr lang="en-US" sz="1200" dirty="0">
                <a:latin typeface="Segoe" pitchFamily="34" charset="0"/>
              </a:rPr>
              <a:t>.</a:t>
            </a:r>
          </a:p>
          <a:p>
            <a:pPr>
              <a:defRPr/>
            </a:pPr>
            <a:endParaRPr lang="en-US" sz="1200" dirty="0">
              <a:latin typeface="Segoe" pitchFamily="34" charset="0"/>
            </a:endParaRPr>
          </a:p>
          <a:p>
            <a:pPr marL="114300" indent="-114300">
              <a:buFont typeface="Arial" pitchFamily="34" charset="0"/>
              <a:buChar char="•"/>
              <a:tabLst>
                <a:tab pos="5372100" algn="l"/>
              </a:tabLst>
              <a:defRPr/>
            </a:pPr>
            <a:r>
              <a:rPr lang="en-US" sz="1200" dirty="0">
                <a:latin typeface="Segoe" pitchFamily="34" charset="0"/>
              </a:rPr>
              <a:t>To share control so that another participant can provide mouse and keyboard input to your desktop, in the </a:t>
            </a:r>
            <a:r>
              <a:rPr lang="en-US" sz="1200" b="1" dirty="0">
                <a:latin typeface="Segoe" pitchFamily="34" charset="0"/>
              </a:rPr>
              <a:t>Conversation </a:t>
            </a:r>
            <a:r>
              <a:rPr lang="en-US" sz="1200" dirty="0">
                <a:latin typeface="Segoe" pitchFamily="34" charset="0"/>
              </a:rPr>
              <a:t>window, click the arrow next to the Sharing button, and then click </a:t>
            </a:r>
            <a:r>
              <a:rPr lang="en-US" sz="1200" b="1" dirty="0">
                <a:latin typeface="Segoe" pitchFamily="34" charset="0"/>
              </a:rPr>
              <a:t>Share Control with Participants</a:t>
            </a:r>
            <a:r>
              <a:rPr lang="en-US" sz="1200" dirty="0">
                <a:latin typeface="Segoe" pitchFamily="34" charset="0"/>
              </a:rPr>
              <a:t>. The other participants will see a Take Control button, which they can click to control the applications on your desktop.</a:t>
            </a:r>
          </a:p>
          <a:p>
            <a:pPr>
              <a:defRPr/>
            </a:pPr>
            <a:endParaRPr lang="en-US" sz="1200" dirty="0">
              <a:latin typeface="Segoe" pitchFamily="34" charset="0"/>
            </a:endParaRPr>
          </a:p>
          <a:p>
            <a:pPr marL="114300" indent="-114300">
              <a:buFont typeface="Arial" pitchFamily="34" charset="0"/>
              <a:buChar char="•"/>
              <a:defRPr/>
            </a:pPr>
            <a:r>
              <a:rPr lang="en-US" sz="1200" dirty="0">
                <a:latin typeface="Segoe" pitchFamily="34" charset="0"/>
              </a:rPr>
              <a:t>You typically use Share Information Using Live Meeting if all of your conference participants are internal, such as peer employees and federated partners. Common scenarios include conferences with team members and strategy meetings with partners. Use Meet Now Using Live Meeting Service if your conference includes external users, such as clients and personal contacts, as in sales calls and customer training sessions.</a:t>
            </a:r>
          </a:p>
          <a:p>
            <a:pPr>
              <a:defRPr/>
            </a:pPr>
            <a:endParaRPr lang="en-US" sz="1400" dirty="0">
              <a:latin typeface="Segoe" pitchFamily="34" charset="0"/>
            </a:endParaRPr>
          </a:p>
        </p:txBody>
      </p:sp>
      <p:pic>
        <p:nvPicPr>
          <p:cNvPr id="5129" name="Picture 4"/>
          <p:cNvPicPr>
            <a:picLocks noChangeAspect="1" noChangeArrowheads="1"/>
          </p:cNvPicPr>
          <p:nvPr/>
        </p:nvPicPr>
        <p:blipFill>
          <a:blip r:embed="rId3"/>
          <a:srcRect/>
          <a:stretch>
            <a:fillRect/>
          </a:stretch>
        </p:blipFill>
        <p:spPr bwMode="auto">
          <a:xfrm>
            <a:off x="6629400" y="609600"/>
            <a:ext cx="1809750" cy="581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2286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509" name="TextBox 7"/>
          <p:cNvSpPr txBox="1">
            <a:spLocks noChangeArrowheads="1"/>
          </p:cNvSpPr>
          <p:nvPr/>
        </p:nvSpPr>
        <p:spPr bwMode="auto">
          <a:xfrm>
            <a:off x="609600" y="685800"/>
            <a:ext cx="5181600" cy="1046163"/>
          </a:xfrm>
          <a:prstGeom prst="rect">
            <a:avLst/>
          </a:prstGeom>
          <a:noFill/>
          <a:ln w="9525">
            <a:noFill/>
            <a:miter lim="800000"/>
            <a:headEnd/>
            <a:tailEnd/>
          </a:ln>
        </p:spPr>
        <p:txBody>
          <a:bodyPr>
            <a:spAutoFit/>
          </a:bodyPr>
          <a:lstStyle/>
          <a:p>
            <a:pPr marL="119063" indent="-119063">
              <a:defRPr/>
            </a:pPr>
            <a:r>
              <a:rPr lang="en-US" sz="2400" b="1" dirty="0">
                <a:latin typeface="Segoe" pitchFamily="34" charset="0"/>
              </a:rPr>
              <a:t>Answering a phone call with IM</a:t>
            </a:r>
          </a:p>
          <a:p>
            <a:pPr marL="119063" indent="-119063">
              <a:defRPr/>
            </a:pPr>
            <a:endParaRPr lang="en-US" sz="2400" b="1" dirty="0">
              <a:latin typeface="Segoe" pitchFamily="34" charset="0"/>
            </a:endParaRPr>
          </a:p>
          <a:p>
            <a:pPr>
              <a:defRPr/>
            </a:pPr>
            <a:endParaRPr lang="en-US" sz="1400" dirty="0">
              <a:latin typeface="Segoe" pitchFamily="34" charset="0"/>
            </a:endParaRPr>
          </a:p>
        </p:txBody>
      </p:sp>
      <p:pic>
        <p:nvPicPr>
          <p:cNvPr id="6150" name="Picture 8"/>
          <p:cNvPicPr>
            <a:picLocks noChangeAspect="1" noChangeArrowheads="1"/>
          </p:cNvPicPr>
          <p:nvPr/>
        </p:nvPicPr>
        <p:blipFill>
          <a:blip r:embed="rId2"/>
          <a:srcRect/>
          <a:stretch>
            <a:fillRect/>
          </a:stretch>
        </p:blipFill>
        <p:spPr bwMode="auto">
          <a:xfrm>
            <a:off x="914400" y="3429000"/>
            <a:ext cx="1971675" cy="473075"/>
          </a:xfrm>
          <a:prstGeom prst="rect">
            <a:avLst/>
          </a:prstGeom>
          <a:noFill/>
          <a:ln w="9525">
            <a:noFill/>
            <a:miter lim="800000"/>
            <a:headEnd/>
            <a:tailEnd/>
          </a:ln>
        </p:spPr>
      </p:pic>
      <p:pic>
        <p:nvPicPr>
          <p:cNvPr id="6151" name="Picture 9"/>
          <p:cNvPicPr>
            <a:picLocks noChangeAspect="1" noChangeArrowheads="1"/>
          </p:cNvPicPr>
          <p:nvPr/>
        </p:nvPicPr>
        <p:blipFill>
          <a:blip r:embed="rId3"/>
          <a:srcRect/>
          <a:stretch>
            <a:fillRect/>
          </a:stretch>
        </p:blipFill>
        <p:spPr bwMode="auto">
          <a:xfrm>
            <a:off x="5201614" y="1219200"/>
            <a:ext cx="3216393" cy="4953000"/>
          </a:xfrm>
          <a:prstGeom prst="rect">
            <a:avLst/>
          </a:prstGeom>
          <a:noFill/>
          <a:ln w="9525">
            <a:noFill/>
            <a:miter lim="800000"/>
            <a:headEnd/>
            <a:tailEnd/>
          </a:ln>
        </p:spPr>
      </p:pic>
      <p:pic>
        <p:nvPicPr>
          <p:cNvPr id="6152" name="Picture 7"/>
          <p:cNvPicPr>
            <a:picLocks noChangeAspect="1" noChangeArrowheads="1"/>
          </p:cNvPicPr>
          <p:nvPr/>
        </p:nvPicPr>
        <p:blipFill>
          <a:blip r:embed="rId4"/>
          <a:srcRect/>
          <a:stretch>
            <a:fillRect/>
          </a:stretch>
        </p:blipFill>
        <p:spPr bwMode="auto">
          <a:xfrm>
            <a:off x="7315200" y="609600"/>
            <a:ext cx="1104900" cy="561975"/>
          </a:xfrm>
          <a:prstGeom prst="rect">
            <a:avLst/>
          </a:prstGeom>
          <a:noFill/>
          <a:ln w="9525">
            <a:noFill/>
            <a:miter lim="800000"/>
            <a:headEnd/>
            <a:tailEnd/>
          </a:ln>
        </p:spPr>
      </p:pic>
      <p:sp>
        <p:nvSpPr>
          <p:cNvPr id="9" name="TextBox 8"/>
          <p:cNvSpPr txBox="1"/>
          <p:nvPr/>
        </p:nvSpPr>
        <p:spPr>
          <a:xfrm>
            <a:off x="838200" y="1600200"/>
            <a:ext cx="3733800" cy="1477963"/>
          </a:xfrm>
          <a:prstGeom prst="rect">
            <a:avLst/>
          </a:prstGeom>
          <a:noFill/>
        </p:spPr>
        <p:txBody>
          <a:bodyPr>
            <a:spAutoFit/>
          </a:bodyPr>
          <a:lstStyle/>
          <a:p>
            <a:pPr>
              <a:defRPr/>
            </a:pPr>
            <a:r>
              <a:rPr lang="en-US" sz="1200" dirty="0">
                <a:latin typeface="Segoe" pitchFamily="34" charset="0"/>
              </a:rPr>
              <a:t>When you’re using Microsoft® Office Communicator 2007, you can redirect a phone call to an instant message (IM) when you’re in a meeting.</a:t>
            </a:r>
          </a:p>
          <a:p>
            <a:pPr marL="119063" indent="-119063">
              <a:defRPr/>
            </a:pPr>
            <a:endParaRPr lang="en-US" sz="1200" dirty="0">
              <a:latin typeface="Segoe" pitchFamily="34" charset="0"/>
            </a:endParaRPr>
          </a:p>
          <a:p>
            <a:pPr marL="119063" indent="-119063">
              <a:buFontTx/>
              <a:buChar char="•"/>
              <a:defRPr/>
            </a:pPr>
            <a:r>
              <a:rPr lang="en-US" sz="1200" dirty="0">
                <a:latin typeface="Segoe" pitchFamily="34" charset="0"/>
              </a:rPr>
              <a:t>Select the </a:t>
            </a:r>
            <a:r>
              <a:rPr lang="en-US" sz="1200" b="1" dirty="0">
                <a:latin typeface="Segoe" pitchFamily="34" charset="0"/>
              </a:rPr>
              <a:t>Redirect </a:t>
            </a:r>
            <a:r>
              <a:rPr lang="en-US" sz="1200" dirty="0">
                <a:latin typeface="Segoe" pitchFamily="34" charset="0"/>
              </a:rPr>
              <a:t>button, click </a:t>
            </a:r>
            <a:r>
              <a:rPr lang="en-US" sz="1200" b="1" dirty="0">
                <a:latin typeface="Segoe" pitchFamily="34" charset="0"/>
              </a:rPr>
              <a:t>Send an Instant  Message</a:t>
            </a:r>
            <a:r>
              <a:rPr lang="en-US" sz="1200" dirty="0">
                <a:latin typeface="Segoe" pitchFamily="34" charset="0"/>
              </a:rPr>
              <a:t>, enter a message, and then press ENTER.</a:t>
            </a:r>
          </a:p>
          <a:p>
            <a:pPr>
              <a:defRPr/>
            </a:pPr>
            <a:endParaRPr lang="en-US" dirty="0"/>
          </a:p>
        </p:txBody>
      </p:sp>
      <p:cxnSp>
        <p:nvCxnSpPr>
          <p:cNvPr id="6148"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172"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7173" name="TextBox 7"/>
          <p:cNvSpPr txBox="1">
            <a:spLocks noChangeArrowheads="1"/>
          </p:cNvSpPr>
          <p:nvPr/>
        </p:nvSpPr>
        <p:spPr bwMode="auto">
          <a:xfrm>
            <a:off x="609600" y="685800"/>
            <a:ext cx="5181600" cy="1046163"/>
          </a:xfrm>
          <a:prstGeom prst="rect">
            <a:avLst/>
          </a:prstGeom>
          <a:noFill/>
          <a:ln w="9525">
            <a:noFill/>
            <a:miter lim="800000"/>
            <a:headEnd/>
            <a:tailEnd/>
          </a:ln>
        </p:spPr>
        <p:txBody>
          <a:bodyPr>
            <a:spAutoFit/>
          </a:bodyPr>
          <a:lstStyle/>
          <a:p>
            <a:pPr marL="119063" indent="-119063"/>
            <a:r>
              <a:rPr lang="en-US" sz="2400" b="1" dirty="0">
                <a:latin typeface="Segoe" pitchFamily="34" charset="0"/>
              </a:rPr>
              <a:t>Call Controls in Communicator</a:t>
            </a:r>
          </a:p>
          <a:p>
            <a:pPr marL="119063" indent="-119063"/>
            <a:endParaRPr lang="en-US" sz="2400" b="1" dirty="0">
              <a:latin typeface="Segoe" pitchFamily="34" charset="0"/>
            </a:endParaRPr>
          </a:p>
          <a:p>
            <a:pPr marL="119063" indent="-119063"/>
            <a:endParaRPr lang="en-US" sz="1400" dirty="0">
              <a:latin typeface="Segoe" pitchFamily="34" charset="0"/>
            </a:endParaRPr>
          </a:p>
        </p:txBody>
      </p:sp>
      <p:sp>
        <p:nvSpPr>
          <p:cNvPr id="9" name="TextBox 8"/>
          <p:cNvSpPr txBox="1"/>
          <p:nvPr/>
        </p:nvSpPr>
        <p:spPr>
          <a:xfrm>
            <a:off x="838200" y="1600200"/>
            <a:ext cx="4343400" cy="4154488"/>
          </a:xfrm>
          <a:prstGeom prst="rect">
            <a:avLst/>
          </a:prstGeom>
          <a:noFill/>
        </p:spPr>
        <p:txBody>
          <a:bodyPr>
            <a:spAutoFit/>
          </a:bodyPr>
          <a:lstStyle/>
          <a:p>
            <a:pPr>
              <a:defRPr/>
            </a:pPr>
            <a:r>
              <a:rPr lang="en-US" sz="1200" dirty="0">
                <a:latin typeface="Segoe" pitchFamily="34" charset="0"/>
              </a:rPr>
              <a:t>In Microsoft® Office Communicator 2007, Call Controls enable you to easily manage your phone calls. For example, you can put a call on hold, transfer a call to another user or phone, mute a speaker or microphone, or end a call.</a:t>
            </a:r>
          </a:p>
          <a:p>
            <a:pPr>
              <a:defRPr/>
            </a:pPr>
            <a:endParaRPr lang="en-US" sz="1200" dirty="0">
              <a:latin typeface="Segoe" pitchFamily="34" charset="0"/>
            </a:endParaRPr>
          </a:p>
          <a:p>
            <a:pPr>
              <a:defRPr/>
            </a:pPr>
            <a:r>
              <a:rPr lang="en-US" sz="1200" b="1" dirty="0">
                <a:latin typeface="Segoe" pitchFamily="34" charset="0"/>
              </a:rPr>
              <a:t>End a call</a:t>
            </a:r>
          </a:p>
          <a:p>
            <a:pPr marL="114300" indent="-114300">
              <a:buFont typeface="Arial" pitchFamily="34" charset="0"/>
              <a:buChar char="•"/>
              <a:defRPr/>
            </a:pPr>
            <a:r>
              <a:rPr lang="en-US" sz="1200" dirty="0">
                <a:latin typeface="Segoe" pitchFamily="34" charset="0"/>
              </a:rPr>
              <a:t>In the </a:t>
            </a:r>
            <a:r>
              <a:rPr lang="en-US" sz="1200" b="1" dirty="0">
                <a:latin typeface="Segoe" pitchFamily="34" charset="0"/>
              </a:rPr>
              <a:t>Conversation </a:t>
            </a:r>
            <a:r>
              <a:rPr lang="en-US" sz="1200" dirty="0">
                <a:latin typeface="Segoe" pitchFamily="34" charset="0"/>
              </a:rPr>
              <a:t>window, click the </a:t>
            </a:r>
            <a:r>
              <a:rPr lang="en-US" sz="1200" b="1" dirty="0">
                <a:latin typeface="Segoe" pitchFamily="34" charset="0"/>
              </a:rPr>
              <a:t>End Call </a:t>
            </a:r>
            <a:r>
              <a:rPr lang="en-US" sz="1200" dirty="0">
                <a:latin typeface="Segoe" pitchFamily="34" charset="0"/>
              </a:rPr>
              <a:t>button.</a:t>
            </a:r>
          </a:p>
          <a:p>
            <a:pPr>
              <a:defRPr/>
            </a:pPr>
            <a:endParaRPr lang="en-US" sz="1200" b="1" dirty="0">
              <a:latin typeface="Segoe" pitchFamily="34" charset="0"/>
            </a:endParaRPr>
          </a:p>
          <a:p>
            <a:pPr>
              <a:defRPr/>
            </a:pPr>
            <a:r>
              <a:rPr lang="en-US" sz="1200" b="1" dirty="0">
                <a:latin typeface="Segoe" pitchFamily="34" charset="0"/>
              </a:rPr>
              <a:t>Put a call on hold</a:t>
            </a:r>
          </a:p>
          <a:p>
            <a:pPr>
              <a:defRPr/>
            </a:pPr>
            <a:r>
              <a:rPr lang="en-US" sz="1200" dirty="0">
                <a:latin typeface="Segoe" pitchFamily="34" charset="0"/>
              </a:rPr>
              <a:t>• In the </a:t>
            </a:r>
            <a:r>
              <a:rPr lang="en-US" sz="1200" b="1" dirty="0">
                <a:latin typeface="Segoe" pitchFamily="34" charset="0"/>
              </a:rPr>
              <a:t>Conversation </a:t>
            </a:r>
            <a:r>
              <a:rPr lang="en-US" sz="1200" dirty="0">
                <a:latin typeface="Segoe" pitchFamily="34" charset="0"/>
              </a:rPr>
              <a:t>window, click the </a:t>
            </a:r>
            <a:r>
              <a:rPr lang="en-US" sz="1200" b="1" dirty="0">
                <a:latin typeface="Segoe" pitchFamily="34" charset="0"/>
              </a:rPr>
              <a:t>Hold </a:t>
            </a:r>
            <a:r>
              <a:rPr lang="en-US" sz="1200" dirty="0">
                <a:latin typeface="Segoe" pitchFamily="34" charset="0"/>
              </a:rPr>
              <a:t>button.</a:t>
            </a:r>
          </a:p>
          <a:p>
            <a:pPr>
              <a:defRPr/>
            </a:pPr>
            <a:endParaRPr lang="en-US" sz="1200" b="1" dirty="0">
              <a:latin typeface="Segoe" pitchFamily="34" charset="0"/>
            </a:endParaRPr>
          </a:p>
          <a:p>
            <a:pPr>
              <a:defRPr/>
            </a:pPr>
            <a:r>
              <a:rPr lang="en-US" sz="1200" b="1" dirty="0">
                <a:latin typeface="Segoe" pitchFamily="34" charset="0"/>
              </a:rPr>
              <a:t>Transfer an incoming call to another person</a:t>
            </a:r>
          </a:p>
          <a:p>
            <a:pPr marL="114300" indent="-114300">
              <a:defRPr/>
            </a:pPr>
            <a:r>
              <a:rPr lang="en-US" sz="1200" dirty="0">
                <a:latin typeface="Segoe" pitchFamily="34" charset="0"/>
              </a:rPr>
              <a:t>• Click the call alert invitation to accept the call. In the </a:t>
            </a:r>
            <a:r>
              <a:rPr lang="en-US" sz="1200" b="1" dirty="0">
                <a:latin typeface="Segoe" pitchFamily="34" charset="0"/>
              </a:rPr>
              <a:t>Conversation </a:t>
            </a:r>
            <a:r>
              <a:rPr lang="en-US" sz="1200" dirty="0">
                <a:latin typeface="Segoe" pitchFamily="34" charset="0"/>
              </a:rPr>
              <a:t>window, click the </a:t>
            </a:r>
            <a:r>
              <a:rPr lang="en-US" sz="1200" b="1" dirty="0">
                <a:latin typeface="Segoe" pitchFamily="34" charset="0"/>
              </a:rPr>
              <a:t>Transfer </a:t>
            </a:r>
            <a:r>
              <a:rPr lang="en-US" sz="1200" dirty="0">
                <a:latin typeface="Segoe" pitchFamily="34" charset="0"/>
              </a:rPr>
              <a:t>button, click </a:t>
            </a:r>
            <a:r>
              <a:rPr lang="en-US" sz="1200" b="1" dirty="0">
                <a:latin typeface="Segoe" pitchFamily="34" charset="0"/>
              </a:rPr>
              <a:t>Transfer</a:t>
            </a:r>
            <a:r>
              <a:rPr lang="en-US" sz="1200" dirty="0">
                <a:latin typeface="Segoe" pitchFamily="34" charset="0"/>
              </a:rPr>
              <a:t>, and then select the contact to whom you want to transfer the call.</a:t>
            </a:r>
          </a:p>
          <a:p>
            <a:pPr>
              <a:defRPr/>
            </a:pPr>
            <a:endParaRPr lang="en-US" sz="1200" b="1" dirty="0">
              <a:latin typeface="Segoe" pitchFamily="34" charset="0"/>
            </a:endParaRPr>
          </a:p>
          <a:p>
            <a:pPr>
              <a:defRPr/>
            </a:pPr>
            <a:r>
              <a:rPr lang="en-US" sz="1200" b="1" dirty="0">
                <a:latin typeface="Segoe" pitchFamily="34" charset="0"/>
              </a:rPr>
              <a:t>Muting a speaker or microphone</a:t>
            </a:r>
          </a:p>
          <a:p>
            <a:pPr marL="114300" indent="-114300">
              <a:defRPr/>
            </a:pPr>
            <a:r>
              <a:rPr lang="en-US" sz="1200" dirty="0">
                <a:latin typeface="Segoe" pitchFamily="34" charset="0"/>
              </a:rPr>
              <a:t>• To mute or un-mute audio, click the Mute Speakers or Mute Microphone button as appropriate. The call continues normally without being placed on hold.</a:t>
            </a:r>
          </a:p>
          <a:p>
            <a:pPr marL="114300" indent="-114300">
              <a:defRPr/>
            </a:pPr>
            <a:endParaRPr lang="en-US" sz="1200" dirty="0"/>
          </a:p>
        </p:txBody>
      </p:sp>
      <p:sp>
        <p:nvSpPr>
          <p:cNvPr id="7175" name="TextBox 9"/>
          <p:cNvSpPr txBox="1">
            <a:spLocks noChangeArrowheads="1"/>
          </p:cNvSpPr>
          <p:nvPr/>
        </p:nvSpPr>
        <p:spPr bwMode="auto">
          <a:xfrm>
            <a:off x="5410200" y="1543050"/>
            <a:ext cx="2971800" cy="1200150"/>
          </a:xfrm>
          <a:prstGeom prst="rect">
            <a:avLst/>
          </a:prstGeom>
          <a:noFill/>
          <a:ln w="9525">
            <a:noFill/>
            <a:miter lim="800000"/>
            <a:headEnd/>
            <a:tailEnd/>
          </a:ln>
        </p:spPr>
        <p:txBody>
          <a:bodyPr>
            <a:spAutoFit/>
          </a:bodyPr>
          <a:lstStyle/>
          <a:p>
            <a:pPr marL="114300" indent="-114300">
              <a:buFont typeface="Arial" charset="0"/>
              <a:buChar char="•"/>
            </a:pPr>
            <a:r>
              <a:rPr lang="en-US" sz="1200">
                <a:latin typeface="Segoe" pitchFamily="34" charset="0"/>
              </a:rPr>
              <a:t>To mute your microphone during a conference call, click the Conference Call button, and then click Mute My Line. Others on the conference call see your audio as muted in the Participant List.</a:t>
            </a:r>
          </a:p>
        </p:txBody>
      </p:sp>
      <p:pic>
        <p:nvPicPr>
          <p:cNvPr id="7177" name="Picture 7"/>
          <p:cNvPicPr>
            <a:picLocks noChangeAspect="1" noChangeArrowheads="1"/>
          </p:cNvPicPr>
          <p:nvPr/>
        </p:nvPicPr>
        <p:blipFill>
          <a:blip r:embed="rId2"/>
          <a:srcRect/>
          <a:stretch>
            <a:fillRect/>
          </a:stretch>
        </p:blipFill>
        <p:spPr bwMode="auto">
          <a:xfrm>
            <a:off x="7315200" y="609600"/>
            <a:ext cx="1104900" cy="561975"/>
          </a:xfrm>
          <a:prstGeom prst="rect">
            <a:avLst/>
          </a:prstGeom>
          <a:noFill/>
          <a:ln w="9525">
            <a:noFill/>
            <a:miter lim="800000"/>
            <a:headEnd/>
            <a:tailEnd/>
          </a:ln>
        </p:spPr>
      </p:pic>
      <p:pic>
        <p:nvPicPr>
          <p:cNvPr id="1026" name="Picture 2"/>
          <p:cNvPicPr>
            <a:picLocks noChangeAspect="1" noChangeArrowheads="1"/>
          </p:cNvPicPr>
          <p:nvPr/>
        </p:nvPicPr>
        <p:blipFill>
          <a:blip r:embed="rId3"/>
          <a:srcRect/>
          <a:stretch>
            <a:fillRect/>
          </a:stretch>
        </p:blipFill>
        <p:spPr bwMode="auto">
          <a:xfrm>
            <a:off x="5638800" y="3200400"/>
            <a:ext cx="2524125" cy="139379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96" name="TextBox 7"/>
          <p:cNvSpPr txBox="1">
            <a:spLocks noChangeArrowheads="1"/>
          </p:cNvSpPr>
          <p:nvPr/>
        </p:nvSpPr>
        <p:spPr bwMode="auto">
          <a:xfrm>
            <a:off x="609600" y="685800"/>
            <a:ext cx="5181600" cy="677863"/>
          </a:xfrm>
          <a:prstGeom prst="rect">
            <a:avLst/>
          </a:prstGeom>
          <a:noFill/>
          <a:ln w="9525">
            <a:noFill/>
            <a:miter lim="800000"/>
            <a:headEnd/>
            <a:tailEnd/>
          </a:ln>
        </p:spPr>
        <p:txBody>
          <a:bodyPr>
            <a:spAutoFit/>
          </a:bodyPr>
          <a:lstStyle/>
          <a:p>
            <a:pPr marL="119063" indent="-119063"/>
            <a:r>
              <a:rPr lang="en-US" sz="2400" b="1" dirty="0">
                <a:latin typeface="Segoe" pitchFamily="34" charset="0"/>
              </a:rPr>
              <a:t>Publish your phone numbers</a:t>
            </a:r>
          </a:p>
          <a:p>
            <a:pPr marL="119063" indent="-119063"/>
            <a:endParaRPr lang="en-US" sz="1400" dirty="0">
              <a:latin typeface="Segoe" pitchFamily="34" charset="0"/>
            </a:endParaRPr>
          </a:p>
        </p:txBody>
      </p:sp>
      <p:sp>
        <p:nvSpPr>
          <p:cNvPr id="9" name="TextBox 8"/>
          <p:cNvSpPr txBox="1"/>
          <p:nvPr/>
        </p:nvSpPr>
        <p:spPr>
          <a:xfrm>
            <a:off x="838200" y="1600200"/>
            <a:ext cx="3962400" cy="3786188"/>
          </a:xfrm>
          <a:prstGeom prst="rect">
            <a:avLst/>
          </a:prstGeom>
          <a:noFill/>
        </p:spPr>
        <p:txBody>
          <a:bodyPr>
            <a:spAutoFit/>
          </a:bodyPr>
          <a:lstStyle/>
          <a:p>
            <a:pPr>
              <a:defRPr/>
            </a:pPr>
            <a:r>
              <a:rPr lang="en-US" sz="1200" dirty="0">
                <a:latin typeface="Segoe" pitchFamily="34" charset="0"/>
              </a:rPr>
              <a:t>In Microsoft® Office Communicator 2007, you can edit your phone numbers and then publish them if you want them to be available to other users.</a:t>
            </a:r>
          </a:p>
          <a:p>
            <a:pPr>
              <a:defRPr/>
            </a:pPr>
            <a:endParaRPr lang="en-US" sz="1200" b="1" dirty="0">
              <a:latin typeface="Segoe" pitchFamily="34" charset="0"/>
            </a:endParaRPr>
          </a:p>
          <a:p>
            <a:pPr>
              <a:defRPr/>
            </a:pPr>
            <a:r>
              <a:rPr lang="en-US" sz="1200" b="1" dirty="0">
                <a:latin typeface="Segoe" pitchFamily="34" charset="0"/>
              </a:rPr>
              <a:t>Edit and publish your phone numbers</a:t>
            </a:r>
          </a:p>
          <a:p>
            <a:pPr marL="228600" indent="-228600">
              <a:buFont typeface="Arial" pitchFamily="34" charset="0"/>
              <a:buChar char="•"/>
              <a:defRPr/>
            </a:pPr>
            <a:r>
              <a:rPr lang="en-US" sz="1200" dirty="0">
                <a:latin typeface="Segoe" pitchFamily="34" charset="0"/>
              </a:rPr>
              <a:t>In the Communicator Title bar, click the </a:t>
            </a:r>
            <a:r>
              <a:rPr lang="en-US" sz="1200" b="1" dirty="0">
                <a:latin typeface="Segoe" pitchFamily="34" charset="0"/>
              </a:rPr>
              <a:t>Menu </a:t>
            </a:r>
            <a:r>
              <a:rPr lang="en-US" sz="1200" dirty="0">
                <a:latin typeface="Segoe" pitchFamily="34" charset="0"/>
              </a:rPr>
              <a:t>button, point to </a:t>
            </a:r>
            <a:r>
              <a:rPr lang="en-US" sz="1200" b="1" dirty="0">
                <a:latin typeface="Segoe" pitchFamily="34" charset="0"/>
              </a:rPr>
              <a:t>Tools, </a:t>
            </a:r>
            <a:r>
              <a:rPr lang="en-US" sz="1200" dirty="0">
                <a:latin typeface="Segoe" pitchFamily="34" charset="0"/>
              </a:rPr>
              <a:t>click </a:t>
            </a:r>
            <a:r>
              <a:rPr lang="en-US" sz="1200" b="1" dirty="0">
                <a:latin typeface="Segoe" pitchFamily="34" charset="0"/>
              </a:rPr>
              <a:t>Options, </a:t>
            </a:r>
            <a:r>
              <a:rPr lang="en-US" sz="1200" dirty="0">
                <a:latin typeface="Segoe" pitchFamily="34" charset="0"/>
              </a:rPr>
              <a:t>and then click </a:t>
            </a:r>
            <a:r>
              <a:rPr lang="en-US" sz="1200" b="1" dirty="0">
                <a:latin typeface="Segoe" pitchFamily="34" charset="0"/>
              </a:rPr>
              <a:t>Phones. </a:t>
            </a:r>
            <a:r>
              <a:rPr lang="en-US" sz="1200" dirty="0">
                <a:latin typeface="Segoe" pitchFamily="34" charset="0"/>
              </a:rPr>
              <a:t>Click the button for the number you want to add or edit. After you have entered the number, select the </a:t>
            </a:r>
            <a:r>
              <a:rPr lang="en-US" sz="1200" b="1" dirty="0">
                <a:latin typeface="Segoe" pitchFamily="34" charset="0"/>
              </a:rPr>
              <a:t>Publish this phone number </a:t>
            </a:r>
            <a:r>
              <a:rPr lang="en-US" sz="1200" dirty="0">
                <a:latin typeface="Segoe" pitchFamily="34" charset="0"/>
              </a:rPr>
              <a:t>box for the numbers that you want to make visible to other Communicator users.</a:t>
            </a:r>
          </a:p>
          <a:p>
            <a:pPr marL="228600" indent="-228600">
              <a:buFont typeface="Arial" pitchFamily="34" charset="0"/>
              <a:buChar char="•"/>
              <a:defRPr/>
            </a:pPr>
            <a:endParaRPr lang="en-US" sz="1200" dirty="0">
              <a:latin typeface="Segoe" pitchFamily="34" charset="0"/>
            </a:endParaRPr>
          </a:p>
          <a:p>
            <a:pPr>
              <a:defRPr/>
            </a:pPr>
            <a:r>
              <a:rPr lang="en-US" sz="1200" b="1" dirty="0">
                <a:latin typeface="Segoe" pitchFamily="34" charset="0"/>
              </a:rPr>
              <a:t>About phone number formats </a:t>
            </a:r>
            <a:r>
              <a:rPr lang="en-US" sz="1200" dirty="0">
                <a:latin typeface="Segoe" pitchFamily="34" charset="0"/>
              </a:rPr>
              <a:t>When specifying phone numbers, enter the country code, an area code, and the local number, using only the digits 0123456789. Do not use alphanumeric numbers. Thus, a U.S. number might look like: 14255550101. See your system administrator for dialing requirements (such as adding 9 for outside calls) that may be specific to your organization.</a:t>
            </a:r>
          </a:p>
        </p:txBody>
      </p:sp>
      <p:pic>
        <p:nvPicPr>
          <p:cNvPr id="8198" name="Picture 2"/>
          <p:cNvPicPr>
            <a:picLocks noChangeAspect="1" noChangeArrowheads="1"/>
          </p:cNvPicPr>
          <p:nvPr/>
        </p:nvPicPr>
        <p:blipFill>
          <a:blip r:embed="rId2"/>
          <a:srcRect/>
          <a:stretch>
            <a:fillRect/>
          </a:stretch>
        </p:blipFill>
        <p:spPr bwMode="auto">
          <a:xfrm>
            <a:off x="5058413" y="1219201"/>
            <a:ext cx="3323587" cy="5105399"/>
          </a:xfrm>
          <a:prstGeom prst="rect">
            <a:avLst/>
          </a:prstGeom>
          <a:noFill/>
          <a:ln w="9525">
            <a:noFill/>
            <a:miter lim="800000"/>
            <a:headEnd/>
            <a:tailEnd/>
          </a:ln>
        </p:spPr>
      </p:pic>
      <p:pic>
        <p:nvPicPr>
          <p:cNvPr id="8199" name="Picture 3"/>
          <p:cNvPicPr>
            <a:picLocks noChangeAspect="1" noChangeArrowheads="1"/>
          </p:cNvPicPr>
          <p:nvPr/>
        </p:nvPicPr>
        <p:blipFill>
          <a:blip r:embed="rId3"/>
          <a:srcRect/>
          <a:stretch>
            <a:fillRect/>
          </a:stretch>
        </p:blipFill>
        <p:spPr bwMode="auto">
          <a:xfrm>
            <a:off x="838200" y="5486400"/>
            <a:ext cx="2762250" cy="257175"/>
          </a:xfrm>
          <a:prstGeom prst="rect">
            <a:avLst/>
          </a:prstGeom>
          <a:noFill/>
          <a:ln w="9525">
            <a:noFill/>
            <a:miter lim="800000"/>
            <a:headEnd/>
            <a:tailEnd/>
          </a:ln>
        </p:spPr>
      </p:pic>
      <p:pic>
        <p:nvPicPr>
          <p:cNvPr id="8200" name="Picture 7"/>
          <p:cNvPicPr>
            <a:picLocks noChangeAspect="1" noChangeArrowheads="1"/>
          </p:cNvPicPr>
          <p:nvPr/>
        </p:nvPicPr>
        <p:blipFill>
          <a:blip r:embed="rId4"/>
          <a:srcRect/>
          <a:stretch>
            <a:fillRect/>
          </a:stretch>
        </p:blipFill>
        <p:spPr bwMode="auto">
          <a:xfrm>
            <a:off x="7315200" y="609600"/>
            <a:ext cx="1104900" cy="561975"/>
          </a:xfrm>
          <a:prstGeom prst="rect">
            <a:avLst/>
          </a:prstGeom>
          <a:noFill/>
          <a:ln w="9525">
            <a:noFill/>
            <a:miter lim="800000"/>
            <a:headEnd/>
            <a:tailEnd/>
          </a:ln>
        </p:spPr>
      </p:pic>
      <p:cxnSp>
        <p:nvCxnSpPr>
          <p:cNvPr id="8201"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9220"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9221"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Control access to your phone numbers</a:t>
            </a:r>
            <a:endParaRPr lang="en-US" sz="1400" dirty="0">
              <a:latin typeface="Segoe" pitchFamily="34" charset="0"/>
            </a:endParaRPr>
          </a:p>
        </p:txBody>
      </p:sp>
      <p:sp>
        <p:nvSpPr>
          <p:cNvPr id="9" name="TextBox 8"/>
          <p:cNvSpPr txBox="1"/>
          <p:nvPr/>
        </p:nvSpPr>
        <p:spPr>
          <a:xfrm>
            <a:off x="838200" y="1600200"/>
            <a:ext cx="4191000" cy="3232150"/>
          </a:xfrm>
          <a:prstGeom prst="rect">
            <a:avLst/>
          </a:prstGeom>
          <a:noFill/>
        </p:spPr>
        <p:txBody>
          <a:bodyPr>
            <a:spAutoFit/>
          </a:bodyPr>
          <a:lstStyle/>
          <a:p>
            <a:pPr>
              <a:defRPr/>
            </a:pPr>
            <a:r>
              <a:rPr lang="en-US" sz="1200" dirty="0">
                <a:latin typeface="Segoe" pitchFamily="34" charset="0"/>
              </a:rPr>
              <a:t>You can assign levels of access to your contacts to control their access to your presence information. Different attributes are exposed for each presence level, such as Block, Public, Company, Team, and Personal. For example, Mobile Phone is available at the Team Level, but not at the Company Level.</a:t>
            </a:r>
          </a:p>
          <a:p>
            <a:pPr>
              <a:defRPr/>
            </a:pPr>
            <a:endParaRPr lang="en-US" sz="1200" b="1" dirty="0">
              <a:latin typeface="Segoe" pitchFamily="34" charset="0"/>
            </a:endParaRPr>
          </a:p>
          <a:p>
            <a:pPr>
              <a:defRPr/>
            </a:pPr>
            <a:r>
              <a:rPr lang="en-US" sz="1200" b="1" dirty="0">
                <a:latin typeface="Segoe" pitchFamily="34" charset="0"/>
              </a:rPr>
              <a:t>Control access to your phone numbers</a:t>
            </a:r>
          </a:p>
          <a:p>
            <a:pPr marL="114300" indent="-114300">
              <a:defRPr/>
            </a:pPr>
            <a:r>
              <a:rPr lang="en-US" sz="1200" dirty="0">
                <a:latin typeface="Segoe" pitchFamily="34" charset="0"/>
              </a:rPr>
              <a:t>• After you publish your phone numbers, you must assign Access Levels to contacts whom you want to see your phone numbers. If you want a contact to see your Home and Mobile phone numbers, assign the contact to the </a:t>
            </a:r>
            <a:r>
              <a:rPr lang="en-US" sz="1200" b="1" dirty="0">
                <a:latin typeface="Segoe" pitchFamily="34" charset="0"/>
              </a:rPr>
              <a:t>Personal Level. </a:t>
            </a:r>
            <a:r>
              <a:rPr lang="en-US" sz="1200" dirty="0">
                <a:latin typeface="Segoe" pitchFamily="34" charset="0"/>
              </a:rPr>
              <a:t>If you want them to see only your Work and Mobile numbers, assign them to the </a:t>
            </a:r>
            <a:r>
              <a:rPr lang="en-US" sz="1200" b="1" dirty="0">
                <a:latin typeface="Segoe" pitchFamily="34" charset="0"/>
              </a:rPr>
              <a:t>Team Level. </a:t>
            </a:r>
            <a:r>
              <a:rPr lang="en-US" sz="1200" dirty="0">
                <a:latin typeface="Segoe" pitchFamily="34" charset="0"/>
              </a:rPr>
              <a:t>To assign a contact to an Access Level, right-click the contact, point to </a:t>
            </a:r>
            <a:r>
              <a:rPr lang="en-US" sz="1200" b="1" dirty="0">
                <a:latin typeface="Segoe" pitchFamily="34" charset="0"/>
              </a:rPr>
              <a:t>Change Level of Access</a:t>
            </a:r>
            <a:r>
              <a:rPr lang="en-US" sz="1200" dirty="0">
                <a:latin typeface="Segoe" pitchFamily="34" charset="0"/>
              </a:rPr>
              <a:t>, and then select the Access Level.</a:t>
            </a:r>
          </a:p>
        </p:txBody>
      </p:sp>
      <p:pic>
        <p:nvPicPr>
          <p:cNvPr id="9223" name="Picture 2"/>
          <p:cNvPicPr>
            <a:picLocks noChangeAspect="1" noChangeArrowheads="1"/>
          </p:cNvPicPr>
          <p:nvPr/>
        </p:nvPicPr>
        <p:blipFill>
          <a:blip r:embed="rId2"/>
          <a:srcRect/>
          <a:stretch>
            <a:fillRect/>
          </a:stretch>
        </p:blipFill>
        <p:spPr bwMode="auto">
          <a:xfrm>
            <a:off x="5867400" y="1943100"/>
            <a:ext cx="2681288" cy="2971800"/>
          </a:xfrm>
          <a:prstGeom prst="rect">
            <a:avLst/>
          </a:prstGeom>
          <a:noFill/>
          <a:ln w="9525">
            <a:noFill/>
            <a:miter lim="800000"/>
            <a:headEnd/>
            <a:tailEnd/>
          </a:ln>
        </p:spPr>
      </p:pic>
      <p:pic>
        <p:nvPicPr>
          <p:cNvPr id="9224" name="Picture 7"/>
          <p:cNvPicPr>
            <a:picLocks noChangeAspect="1" noChangeArrowheads="1"/>
          </p:cNvPicPr>
          <p:nvPr/>
        </p:nvPicPr>
        <p:blipFill>
          <a:blip r:embed="rId3"/>
          <a:srcRect/>
          <a:stretch>
            <a:fillRect/>
          </a:stretch>
        </p:blipFill>
        <p:spPr bwMode="auto">
          <a:xfrm>
            <a:off x="7315200" y="609600"/>
            <a:ext cx="1104900" cy="561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0244"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10245"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Where is the Communicator dial pad?</a:t>
            </a:r>
            <a:endParaRPr lang="en-US" sz="1400" dirty="0">
              <a:latin typeface="Segoe" pitchFamily="34" charset="0"/>
            </a:endParaRPr>
          </a:p>
        </p:txBody>
      </p:sp>
      <p:sp>
        <p:nvSpPr>
          <p:cNvPr id="10246" name="TextBox 8"/>
          <p:cNvSpPr txBox="1">
            <a:spLocks noChangeArrowheads="1"/>
          </p:cNvSpPr>
          <p:nvPr/>
        </p:nvSpPr>
        <p:spPr bwMode="auto">
          <a:xfrm>
            <a:off x="838200" y="1600200"/>
            <a:ext cx="3733800" cy="2492375"/>
          </a:xfrm>
          <a:prstGeom prst="rect">
            <a:avLst/>
          </a:prstGeom>
          <a:noFill/>
          <a:ln w="9525">
            <a:noFill/>
            <a:miter lim="800000"/>
            <a:headEnd/>
            <a:tailEnd/>
          </a:ln>
        </p:spPr>
        <p:txBody>
          <a:bodyPr>
            <a:spAutoFit/>
          </a:bodyPr>
          <a:lstStyle/>
          <a:p>
            <a:r>
              <a:rPr lang="en-US" sz="1200" dirty="0">
                <a:latin typeface="Segoe" pitchFamily="34" charset="0"/>
              </a:rPr>
              <a:t>With voice mail systems or conference calls, you are often asked to either enter a PIN or make a selection by entering a number. To do this, you need to either enter numbers from your phone dial pad or the dial pad in Microsoft® Office Communicator 2007. If you are voice-enabled, the dial pad is available to you during and after the connection. While a call is being connected, the dial pad is available in the Call Control area of the </a:t>
            </a:r>
            <a:r>
              <a:rPr lang="en-US" sz="1200" b="1" dirty="0">
                <a:latin typeface="Segoe" pitchFamily="34" charset="0"/>
              </a:rPr>
              <a:t>Conversation </a:t>
            </a:r>
            <a:r>
              <a:rPr lang="en-US" sz="1200" dirty="0">
                <a:latin typeface="Segoe" pitchFamily="34" charset="0"/>
              </a:rPr>
              <a:t>window, as shown in the illustration.</a:t>
            </a:r>
          </a:p>
          <a:p>
            <a:endParaRPr lang="en-US" sz="1200" dirty="0">
              <a:latin typeface="Segoe" pitchFamily="34" charset="0"/>
            </a:endParaRPr>
          </a:p>
          <a:p>
            <a:r>
              <a:rPr lang="en-US" sz="1200" dirty="0">
                <a:latin typeface="Segoe" pitchFamily="34" charset="0"/>
              </a:rPr>
              <a:t>After the call is connected, the dial pad is available in the Call Control area, as shown in the illustration.</a:t>
            </a:r>
          </a:p>
        </p:txBody>
      </p:sp>
      <p:pic>
        <p:nvPicPr>
          <p:cNvPr id="10247" name="Picture 2"/>
          <p:cNvPicPr>
            <a:picLocks noChangeAspect="1" noChangeArrowheads="1"/>
          </p:cNvPicPr>
          <p:nvPr/>
        </p:nvPicPr>
        <p:blipFill>
          <a:blip r:embed="rId2"/>
          <a:srcRect/>
          <a:stretch>
            <a:fillRect/>
          </a:stretch>
        </p:blipFill>
        <p:spPr bwMode="auto">
          <a:xfrm>
            <a:off x="5105400" y="1371600"/>
            <a:ext cx="2913063" cy="4114800"/>
          </a:xfrm>
          <a:prstGeom prst="rect">
            <a:avLst/>
          </a:prstGeom>
          <a:noFill/>
          <a:ln w="9525">
            <a:noFill/>
            <a:miter lim="800000"/>
            <a:headEnd/>
            <a:tailEnd/>
          </a:ln>
        </p:spPr>
      </p:pic>
      <p:pic>
        <p:nvPicPr>
          <p:cNvPr id="10248" name="Picture 8"/>
          <p:cNvPicPr>
            <a:picLocks noChangeAspect="1" noChangeArrowheads="1"/>
          </p:cNvPicPr>
          <p:nvPr/>
        </p:nvPicPr>
        <p:blipFill>
          <a:blip r:embed="rId3"/>
          <a:srcRect/>
          <a:stretch>
            <a:fillRect/>
          </a:stretch>
        </p:blipFill>
        <p:spPr bwMode="auto">
          <a:xfrm>
            <a:off x="8001000" y="609600"/>
            <a:ext cx="400050" cy="552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1268"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11269"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Start and join an IM conference</a:t>
            </a:r>
            <a:endParaRPr lang="en-US" sz="1400" dirty="0">
              <a:latin typeface="Segoe" pitchFamily="34" charset="0"/>
            </a:endParaRPr>
          </a:p>
        </p:txBody>
      </p:sp>
      <p:sp>
        <p:nvSpPr>
          <p:cNvPr id="11271" name="TextBox 8"/>
          <p:cNvSpPr txBox="1">
            <a:spLocks noChangeArrowheads="1"/>
          </p:cNvSpPr>
          <p:nvPr/>
        </p:nvSpPr>
        <p:spPr bwMode="auto">
          <a:xfrm>
            <a:off x="838200" y="1524000"/>
            <a:ext cx="4419600" cy="4708525"/>
          </a:xfrm>
          <a:prstGeom prst="rect">
            <a:avLst/>
          </a:prstGeom>
          <a:noFill/>
          <a:ln w="9525">
            <a:noFill/>
            <a:miter lim="800000"/>
            <a:headEnd/>
            <a:tailEnd/>
          </a:ln>
        </p:spPr>
        <p:txBody>
          <a:bodyPr>
            <a:spAutoFit/>
          </a:bodyPr>
          <a:lstStyle/>
          <a:p>
            <a:pPr>
              <a:defRPr/>
            </a:pPr>
            <a:r>
              <a:rPr lang="en-US" sz="1200" b="1" dirty="0">
                <a:latin typeface="Segoe" pitchFamily="34" charset="0"/>
              </a:rPr>
              <a:t>Start an IM conference</a:t>
            </a:r>
          </a:p>
          <a:p>
            <a:pPr marL="112713" indent="-112713">
              <a:defRPr/>
            </a:pPr>
            <a:r>
              <a:rPr lang="en-US" sz="1200" dirty="0">
                <a:latin typeface="Segoe" pitchFamily="34" charset="0"/>
              </a:rPr>
              <a:t>• You can select multiple contacts or a group in your Contact List to start an instant messaging (IM) conference. You can also escalate a one-to-one IM session to a group conference by simply inviting other contacts to an IM session.</a:t>
            </a:r>
          </a:p>
          <a:p>
            <a:pPr>
              <a:defRPr/>
            </a:pPr>
            <a:endParaRPr lang="en-US" sz="1200" dirty="0">
              <a:latin typeface="Segoe" pitchFamily="34" charset="0"/>
            </a:endParaRPr>
          </a:p>
          <a:p>
            <a:pPr>
              <a:defRPr/>
            </a:pPr>
            <a:r>
              <a:rPr lang="en-US" sz="1200" b="1" dirty="0">
                <a:latin typeface="Segoe" pitchFamily="34" charset="0"/>
              </a:rPr>
              <a:t>Start an IM conference with multiple contacts</a:t>
            </a:r>
          </a:p>
          <a:p>
            <a:pPr marL="112713" indent="-112713">
              <a:defRPr/>
            </a:pPr>
            <a:r>
              <a:rPr lang="en-US" sz="1200" dirty="0">
                <a:latin typeface="Segoe" pitchFamily="34" charset="0"/>
              </a:rPr>
              <a:t>• In the </a:t>
            </a:r>
            <a:r>
              <a:rPr lang="en-US" sz="1200" b="1" dirty="0">
                <a:latin typeface="Segoe" pitchFamily="34" charset="0"/>
              </a:rPr>
              <a:t>Contact List, </a:t>
            </a:r>
            <a:r>
              <a:rPr lang="en-US" sz="1200" dirty="0">
                <a:latin typeface="Segoe" pitchFamily="34" charset="0"/>
              </a:rPr>
              <a:t>hold the CTRL key, and then select the contacts you want to invite. Right-click the last contact, and then click </a:t>
            </a:r>
            <a:r>
              <a:rPr lang="en-US" sz="1200" b="1" dirty="0">
                <a:latin typeface="Segoe" pitchFamily="34" charset="0"/>
              </a:rPr>
              <a:t>Send an Instant Message. </a:t>
            </a:r>
            <a:r>
              <a:rPr lang="en-US" sz="1200" dirty="0">
                <a:latin typeface="Segoe" pitchFamily="34" charset="0"/>
              </a:rPr>
              <a:t>Type your message in the</a:t>
            </a:r>
            <a:r>
              <a:rPr lang="en-US" sz="1200" b="1" dirty="0">
                <a:latin typeface="Segoe" pitchFamily="34" charset="0"/>
              </a:rPr>
              <a:t> Message Entry </a:t>
            </a:r>
            <a:r>
              <a:rPr lang="en-US" sz="1200" dirty="0">
                <a:latin typeface="Segoe" pitchFamily="34" charset="0"/>
              </a:rPr>
              <a:t>box, and then press ENTER.</a:t>
            </a:r>
          </a:p>
          <a:p>
            <a:pPr>
              <a:defRPr/>
            </a:pPr>
            <a:endParaRPr lang="en-US" sz="1200" b="1" dirty="0">
              <a:latin typeface="Segoe" pitchFamily="34" charset="0"/>
            </a:endParaRPr>
          </a:p>
          <a:p>
            <a:pPr>
              <a:defRPr/>
            </a:pPr>
            <a:r>
              <a:rPr lang="en-US" sz="1200" b="1" dirty="0">
                <a:latin typeface="Segoe" pitchFamily="34" charset="0"/>
              </a:rPr>
              <a:t>Start an IM conference with a group</a:t>
            </a:r>
          </a:p>
          <a:p>
            <a:pPr marL="112713" indent="-112713">
              <a:defRPr/>
            </a:pPr>
            <a:r>
              <a:rPr lang="en-US" sz="1200" dirty="0">
                <a:latin typeface="Segoe" pitchFamily="34" charset="0"/>
              </a:rPr>
              <a:t>• In the </a:t>
            </a:r>
            <a:r>
              <a:rPr lang="en-US" sz="1200" b="1" dirty="0">
                <a:latin typeface="Segoe" pitchFamily="34" charset="0"/>
              </a:rPr>
              <a:t>Contact List, </a:t>
            </a:r>
            <a:r>
              <a:rPr lang="en-US" sz="1200" dirty="0">
                <a:latin typeface="Segoe" pitchFamily="34" charset="0"/>
              </a:rPr>
              <a:t>right-click a group name, and then click </a:t>
            </a:r>
            <a:r>
              <a:rPr lang="en-US" sz="1200" b="1" dirty="0">
                <a:latin typeface="Segoe" pitchFamily="34" charset="0"/>
              </a:rPr>
              <a:t>Send an Instant Message. </a:t>
            </a:r>
            <a:r>
              <a:rPr lang="en-US" sz="1200" dirty="0">
                <a:latin typeface="Segoe" pitchFamily="34" charset="0"/>
              </a:rPr>
              <a:t>Type your message in the </a:t>
            </a:r>
            <a:r>
              <a:rPr lang="en-US" sz="1200" b="1" dirty="0">
                <a:latin typeface="Segoe" pitchFamily="34" charset="0"/>
              </a:rPr>
              <a:t>Message Entry </a:t>
            </a:r>
            <a:r>
              <a:rPr lang="en-US" sz="1200" dirty="0">
                <a:latin typeface="Segoe" pitchFamily="34" charset="0"/>
              </a:rPr>
              <a:t>box, and then press ENTER.</a:t>
            </a:r>
          </a:p>
          <a:p>
            <a:pPr>
              <a:defRPr/>
            </a:pPr>
            <a:endParaRPr lang="en-US" sz="1200" b="1" dirty="0">
              <a:latin typeface="Segoe" pitchFamily="34" charset="0"/>
            </a:endParaRPr>
          </a:p>
          <a:p>
            <a:pPr>
              <a:defRPr/>
            </a:pPr>
            <a:r>
              <a:rPr lang="en-US" sz="1200" b="1" dirty="0">
                <a:latin typeface="Segoe" pitchFamily="34" charset="0"/>
              </a:rPr>
              <a:t>Invite someone to an IM session or conference</a:t>
            </a:r>
          </a:p>
          <a:p>
            <a:pPr marL="112713" indent="-112713">
              <a:defRPr/>
            </a:pPr>
            <a:r>
              <a:rPr lang="en-US" sz="1200" dirty="0">
                <a:latin typeface="Segoe" pitchFamily="34" charset="0"/>
              </a:rPr>
              <a:t>• In the </a:t>
            </a:r>
            <a:r>
              <a:rPr lang="en-US" sz="1200" b="1" dirty="0">
                <a:latin typeface="Segoe" pitchFamily="34" charset="0"/>
              </a:rPr>
              <a:t>Conversation </a:t>
            </a:r>
            <a:r>
              <a:rPr lang="en-US" sz="1200" dirty="0">
                <a:latin typeface="Segoe" pitchFamily="34" charset="0"/>
              </a:rPr>
              <a:t>window, click </a:t>
            </a:r>
            <a:r>
              <a:rPr lang="en-US" sz="1200" b="1" dirty="0">
                <a:latin typeface="Segoe" pitchFamily="34" charset="0"/>
              </a:rPr>
              <a:t>Invite, </a:t>
            </a:r>
            <a:r>
              <a:rPr lang="en-US" sz="1200" dirty="0">
                <a:latin typeface="Segoe" pitchFamily="34" charset="0"/>
              </a:rPr>
              <a:t>and then select the contacts you want to invite.</a:t>
            </a:r>
          </a:p>
          <a:p>
            <a:pPr marL="112713" indent="-112713">
              <a:defRPr/>
            </a:pPr>
            <a:endParaRPr lang="en-US" sz="1200" dirty="0">
              <a:latin typeface="Segoe" pitchFamily="34" charset="0"/>
            </a:endParaRPr>
          </a:p>
          <a:p>
            <a:pPr>
              <a:defRPr/>
            </a:pPr>
            <a:r>
              <a:rPr lang="en-US" sz="1200" b="1" dirty="0">
                <a:latin typeface="Segoe" pitchFamily="34" charset="0"/>
              </a:rPr>
              <a:t>Join an IM conference</a:t>
            </a:r>
          </a:p>
          <a:p>
            <a:pPr marL="112713" indent="-112713">
              <a:defRPr/>
            </a:pPr>
            <a:r>
              <a:rPr lang="en-US" sz="1200" dirty="0">
                <a:latin typeface="Segoe" pitchFamily="34" charset="0"/>
              </a:rPr>
              <a:t>• In the conference invitation alert, click the left pane. The alert appears in the bottom right of your computer screen.</a:t>
            </a:r>
          </a:p>
          <a:p>
            <a:pPr marL="112713" indent="-112713">
              <a:defRPr/>
            </a:pPr>
            <a:endParaRPr lang="en-US" sz="1200" dirty="0">
              <a:latin typeface="Segoe" pitchFamily="34" charset="0"/>
            </a:endParaRPr>
          </a:p>
        </p:txBody>
      </p:sp>
      <p:pic>
        <p:nvPicPr>
          <p:cNvPr id="2" name="Picture 2"/>
          <p:cNvPicPr>
            <a:picLocks noChangeAspect="1" noChangeArrowheads="1"/>
          </p:cNvPicPr>
          <p:nvPr/>
        </p:nvPicPr>
        <p:blipFill>
          <a:blip r:embed="rId2"/>
          <a:srcRect/>
          <a:stretch>
            <a:fillRect/>
          </a:stretch>
        </p:blipFill>
        <p:spPr bwMode="auto">
          <a:xfrm>
            <a:off x="5638800" y="1524000"/>
            <a:ext cx="2700338" cy="3124200"/>
          </a:xfrm>
          <a:prstGeom prst="rect">
            <a:avLst/>
          </a:prstGeom>
          <a:noFill/>
          <a:ln w="9525">
            <a:noFill/>
            <a:miter lim="800000"/>
            <a:headEnd/>
            <a:tailEnd/>
          </a:ln>
        </p:spPr>
      </p:pic>
      <p:pic>
        <p:nvPicPr>
          <p:cNvPr id="11272" name="Picture 7"/>
          <p:cNvPicPr>
            <a:picLocks noChangeAspect="1" noChangeArrowheads="1"/>
          </p:cNvPicPr>
          <p:nvPr/>
        </p:nvPicPr>
        <p:blipFill>
          <a:blip r:embed="rId3"/>
          <a:srcRect/>
          <a:stretch>
            <a:fillRect/>
          </a:stretch>
        </p:blipFill>
        <p:spPr bwMode="auto">
          <a:xfrm>
            <a:off x="7315200" y="609600"/>
            <a:ext cx="1104900" cy="561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292"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12293"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Make a phone call with Communicator</a:t>
            </a:r>
            <a:endParaRPr lang="en-US" sz="1400" dirty="0">
              <a:latin typeface="Segoe" pitchFamily="34" charset="0"/>
            </a:endParaRPr>
          </a:p>
        </p:txBody>
      </p:sp>
      <p:sp>
        <p:nvSpPr>
          <p:cNvPr id="12294" name="TextBox 8"/>
          <p:cNvSpPr txBox="1">
            <a:spLocks noChangeArrowheads="1"/>
          </p:cNvSpPr>
          <p:nvPr/>
        </p:nvSpPr>
        <p:spPr bwMode="auto">
          <a:xfrm>
            <a:off x="838200" y="1600200"/>
            <a:ext cx="4191000" cy="4524375"/>
          </a:xfrm>
          <a:prstGeom prst="rect">
            <a:avLst/>
          </a:prstGeom>
          <a:noFill/>
          <a:ln w="9525">
            <a:noFill/>
            <a:miter lim="800000"/>
            <a:headEnd/>
            <a:tailEnd/>
          </a:ln>
        </p:spPr>
        <p:txBody>
          <a:bodyPr>
            <a:spAutoFit/>
          </a:bodyPr>
          <a:lstStyle/>
          <a:p>
            <a:r>
              <a:rPr lang="en-US" sz="1200" dirty="0">
                <a:latin typeface="Segoe" pitchFamily="34" charset="0"/>
                <a:cs typeface="Arial" charset="0"/>
              </a:rPr>
              <a:t>You can use Microsoft® Office Communicator 2007 to make one-click phone calls to contacts in your Contact List. You can also call optional numbers by clicking the options arrow to the right of the Call button.</a:t>
            </a:r>
          </a:p>
          <a:p>
            <a:endParaRPr lang="en-US" sz="1200" b="1" dirty="0">
              <a:latin typeface="Segoe" pitchFamily="34" charset="0"/>
              <a:cs typeface="Arial" charset="0"/>
            </a:endParaRPr>
          </a:p>
          <a:p>
            <a:r>
              <a:rPr lang="en-US" sz="1200" b="1" dirty="0">
                <a:latin typeface="Segoe" pitchFamily="34" charset="0"/>
                <a:cs typeface="Arial" charset="0"/>
              </a:rPr>
              <a:t>Make a one-click phone call</a:t>
            </a:r>
          </a:p>
          <a:p>
            <a:r>
              <a:rPr lang="en-US" sz="1200" dirty="0">
                <a:latin typeface="Segoe" pitchFamily="34" charset="0"/>
                <a:cs typeface="Arial" charset="0"/>
              </a:rPr>
              <a:t>• In the </a:t>
            </a:r>
            <a:r>
              <a:rPr lang="en-US" sz="1200" b="1" dirty="0">
                <a:latin typeface="Segoe" pitchFamily="34" charset="0"/>
                <a:cs typeface="Arial" charset="0"/>
              </a:rPr>
              <a:t>Contact List, </a:t>
            </a:r>
            <a:r>
              <a:rPr lang="en-US" sz="1200" dirty="0">
                <a:latin typeface="Segoe" pitchFamily="34" charset="0"/>
                <a:cs typeface="Arial" charset="0"/>
              </a:rPr>
              <a:t>click the contact’s </a:t>
            </a:r>
            <a:r>
              <a:rPr lang="en-US" sz="1200" b="1" dirty="0">
                <a:latin typeface="Segoe" pitchFamily="34" charset="0"/>
                <a:cs typeface="Arial" charset="0"/>
              </a:rPr>
              <a:t>Call </a:t>
            </a:r>
            <a:r>
              <a:rPr lang="en-US" sz="1200" dirty="0">
                <a:latin typeface="Segoe" pitchFamily="34" charset="0"/>
                <a:cs typeface="Arial" charset="0"/>
              </a:rPr>
              <a:t>button.</a:t>
            </a:r>
          </a:p>
          <a:p>
            <a:endParaRPr lang="en-US" sz="1200" b="1" dirty="0">
              <a:latin typeface="Segoe" pitchFamily="34" charset="0"/>
              <a:cs typeface="Arial" charset="0"/>
            </a:endParaRPr>
          </a:p>
          <a:p>
            <a:r>
              <a:rPr lang="en-US" sz="1200" b="1" dirty="0">
                <a:latin typeface="Segoe" pitchFamily="34" charset="0"/>
                <a:cs typeface="Arial" charset="0"/>
              </a:rPr>
              <a:t>Call an alternate phone number</a:t>
            </a:r>
          </a:p>
          <a:p>
            <a:r>
              <a:rPr lang="en-US" sz="1200" dirty="0">
                <a:latin typeface="Segoe" pitchFamily="34" charset="0"/>
                <a:cs typeface="Arial" charset="0"/>
              </a:rPr>
              <a:t>• In the </a:t>
            </a:r>
            <a:r>
              <a:rPr lang="en-US" sz="1200" b="1" dirty="0">
                <a:latin typeface="Segoe" pitchFamily="34" charset="0"/>
                <a:cs typeface="Arial" charset="0"/>
              </a:rPr>
              <a:t>Contact List, </a:t>
            </a:r>
            <a:r>
              <a:rPr lang="en-US" sz="1200" dirty="0">
                <a:latin typeface="Segoe" pitchFamily="34" charset="0"/>
                <a:cs typeface="Arial" charset="0"/>
              </a:rPr>
              <a:t>click the arrow to the right of the </a:t>
            </a:r>
            <a:r>
              <a:rPr lang="en-US" sz="1200" b="1" dirty="0">
                <a:latin typeface="Segoe" pitchFamily="34" charset="0"/>
                <a:cs typeface="Arial" charset="0"/>
              </a:rPr>
              <a:t>Call </a:t>
            </a:r>
            <a:r>
              <a:rPr lang="en-US" sz="1200" dirty="0">
                <a:latin typeface="Segoe" pitchFamily="34" charset="0"/>
                <a:cs typeface="Arial" charset="0"/>
              </a:rPr>
              <a:t>button, and then click the number you want to call.</a:t>
            </a:r>
          </a:p>
          <a:p>
            <a:endParaRPr lang="en-US" sz="1200" b="1" dirty="0">
              <a:latin typeface="Segoe" pitchFamily="34" charset="0"/>
              <a:cs typeface="Arial" charset="0"/>
            </a:endParaRPr>
          </a:p>
          <a:p>
            <a:r>
              <a:rPr lang="en-US" sz="1200" b="1" dirty="0">
                <a:latin typeface="Segoe" pitchFamily="34" charset="0"/>
                <a:cs typeface="Arial" charset="0"/>
              </a:rPr>
              <a:t>Enter a phone number to call</a:t>
            </a:r>
          </a:p>
          <a:p>
            <a:r>
              <a:rPr lang="en-US" sz="1200" dirty="0">
                <a:latin typeface="Segoe" pitchFamily="34" charset="0"/>
                <a:cs typeface="Arial" charset="0"/>
              </a:rPr>
              <a:t>• Type the number in the </a:t>
            </a:r>
            <a:r>
              <a:rPr lang="en-US" sz="1200" b="1" dirty="0">
                <a:latin typeface="Segoe" pitchFamily="34" charset="0"/>
                <a:cs typeface="Arial" charset="0"/>
              </a:rPr>
              <a:t>Search </a:t>
            </a:r>
            <a:r>
              <a:rPr lang="en-US" sz="1200" dirty="0">
                <a:latin typeface="Segoe" pitchFamily="34" charset="0"/>
                <a:cs typeface="Arial" charset="0"/>
              </a:rPr>
              <a:t>box, and then click the </a:t>
            </a:r>
            <a:r>
              <a:rPr lang="en-US" sz="1200" b="1" dirty="0">
                <a:latin typeface="Segoe" pitchFamily="34" charset="0"/>
                <a:cs typeface="Arial" charset="0"/>
              </a:rPr>
              <a:t>Call </a:t>
            </a:r>
            <a:r>
              <a:rPr lang="en-US" sz="1200" dirty="0">
                <a:latin typeface="Segoe" pitchFamily="34" charset="0"/>
                <a:cs typeface="Arial" charset="0"/>
              </a:rPr>
              <a:t>button next to the number as it appears in the </a:t>
            </a:r>
            <a:r>
              <a:rPr lang="en-US" sz="1200" b="1" dirty="0">
                <a:latin typeface="Segoe" pitchFamily="34" charset="0"/>
                <a:cs typeface="Arial" charset="0"/>
              </a:rPr>
              <a:t>Search Results </a:t>
            </a:r>
            <a:r>
              <a:rPr lang="en-US" sz="1200" dirty="0">
                <a:latin typeface="Segoe" pitchFamily="34" charset="0"/>
                <a:cs typeface="Arial" charset="0"/>
              </a:rPr>
              <a:t>box. You can enter an internal phone extension, an external number, an alphanumeric number such as 425-555-TAXI, or a contact’s name.</a:t>
            </a:r>
          </a:p>
          <a:p>
            <a:endParaRPr lang="en-US" sz="1200" dirty="0">
              <a:latin typeface="Segoe" pitchFamily="34" charset="0"/>
              <a:cs typeface="Arial" charset="0"/>
            </a:endParaRPr>
          </a:p>
          <a:p>
            <a:r>
              <a:rPr lang="en-US" sz="1200" b="1" dirty="0">
                <a:latin typeface="Segoe" pitchFamily="34" charset="0"/>
              </a:rPr>
              <a:t>Invite someone to a call</a:t>
            </a:r>
          </a:p>
          <a:p>
            <a:r>
              <a:rPr lang="en-US" sz="1200" dirty="0">
                <a:latin typeface="Segoe" pitchFamily="34" charset="0"/>
              </a:rPr>
              <a:t>• In the </a:t>
            </a:r>
            <a:r>
              <a:rPr lang="en-US" sz="1200" b="1" dirty="0">
                <a:latin typeface="Segoe" pitchFamily="34" charset="0"/>
              </a:rPr>
              <a:t>Conversation </a:t>
            </a:r>
            <a:r>
              <a:rPr lang="en-US" sz="1200" dirty="0">
                <a:latin typeface="Segoe" pitchFamily="34" charset="0"/>
              </a:rPr>
              <a:t>window, click the </a:t>
            </a:r>
            <a:r>
              <a:rPr lang="en-US" sz="1200" b="1" dirty="0">
                <a:latin typeface="Segoe" pitchFamily="34" charset="0"/>
              </a:rPr>
              <a:t>Invite </a:t>
            </a:r>
            <a:r>
              <a:rPr lang="en-US" sz="1200" dirty="0">
                <a:latin typeface="Segoe" pitchFamily="34" charset="0"/>
              </a:rPr>
              <a:t>button, and then select a contact, enter a name, or enter a number to call.</a:t>
            </a:r>
          </a:p>
          <a:p>
            <a:endParaRPr lang="en-US" sz="1200" dirty="0">
              <a:latin typeface="Segoe" pitchFamily="34" charset="0"/>
              <a:cs typeface="Arial" charset="0"/>
            </a:endParaRPr>
          </a:p>
        </p:txBody>
      </p:sp>
      <p:pic>
        <p:nvPicPr>
          <p:cNvPr id="12295" name="Picture 2"/>
          <p:cNvPicPr>
            <a:picLocks noChangeAspect="1" noChangeArrowheads="1"/>
          </p:cNvPicPr>
          <p:nvPr/>
        </p:nvPicPr>
        <p:blipFill>
          <a:blip r:embed="rId2"/>
          <a:srcRect/>
          <a:stretch>
            <a:fillRect/>
          </a:stretch>
        </p:blipFill>
        <p:spPr bwMode="auto">
          <a:xfrm>
            <a:off x="5334000" y="1371600"/>
            <a:ext cx="2959100" cy="2514600"/>
          </a:xfrm>
          <a:prstGeom prst="rect">
            <a:avLst/>
          </a:prstGeom>
          <a:noFill/>
          <a:ln w="9525">
            <a:noFill/>
            <a:miter lim="800000"/>
            <a:headEnd/>
            <a:tailEnd/>
          </a:ln>
        </p:spPr>
      </p:pic>
      <p:pic>
        <p:nvPicPr>
          <p:cNvPr id="12296" name="Picture 4"/>
          <p:cNvPicPr>
            <a:picLocks noChangeAspect="1" noChangeArrowheads="1"/>
          </p:cNvPicPr>
          <p:nvPr/>
        </p:nvPicPr>
        <p:blipFill>
          <a:blip r:embed="rId3"/>
          <a:srcRect/>
          <a:stretch>
            <a:fillRect/>
          </a:stretch>
        </p:blipFill>
        <p:spPr bwMode="auto">
          <a:xfrm>
            <a:off x="6629400" y="609600"/>
            <a:ext cx="1809750" cy="5810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10" name="Rounded Rectangle 9"/>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316"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13317"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Manage your contacts and Contact List</a:t>
            </a:r>
            <a:endParaRPr lang="en-US" sz="1400" dirty="0">
              <a:latin typeface="Segoe" pitchFamily="34" charset="0"/>
            </a:endParaRPr>
          </a:p>
        </p:txBody>
      </p:sp>
      <p:sp>
        <p:nvSpPr>
          <p:cNvPr id="11271" name="TextBox 8"/>
          <p:cNvSpPr txBox="1">
            <a:spLocks noChangeArrowheads="1"/>
          </p:cNvSpPr>
          <p:nvPr/>
        </p:nvSpPr>
        <p:spPr bwMode="auto">
          <a:xfrm>
            <a:off x="838200" y="1600200"/>
            <a:ext cx="4267200" cy="4340225"/>
          </a:xfrm>
          <a:prstGeom prst="rect">
            <a:avLst/>
          </a:prstGeom>
          <a:noFill/>
          <a:ln w="9525">
            <a:noFill/>
            <a:miter lim="800000"/>
            <a:headEnd/>
            <a:tailEnd/>
          </a:ln>
        </p:spPr>
        <p:txBody>
          <a:bodyPr>
            <a:spAutoFit/>
          </a:bodyPr>
          <a:lstStyle/>
          <a:p>
            <a:pPr>
              <a:defRPr/>
            </a:pPr>
            <a:r>
              <a:rPr lang="en-US" sz="1200" dirty="0">
                <a:latin typeface="Segoe" pitchFamily="34" charset="0"/>
              </a:rPr>
              <a:t>Your Contact List is a list of coworkers, family, and friends with whom you communicate most often. When you first install Microsoft® Office Communicator 2007, you must build your Contact List.</a:t>
            </a:r>
          </a:p>
          <a:p>
            <a:pPr>
              <a:defRPr/>
            </a:pPr>
            <a:endParaRPr lang="en-US" sz="1200" b="1" dirty="0">
              <a:latin typeface="Segoe" pitchFamily="34" charset="0"/>
            </a:endParaRPr>
          </a:p>
          <a:p>
            <a:pPr>
              <a:defRPr/>
            </a:pPr>
            <a:r>
              <a:rPr lang="en-US" sz="1200" b="1" dirty="0">
                <a:latin typeface="Segoe" pitchFamily="34" charset="0"/>
              </a:rPr>
              <a:t>Search for someone</a:t>
            </a:r>
          </a:p>
          <a:p>
            <a:pPr>
              <a:defRPr/>
            </a:pPr>
            <a:r>
              <a:rPr lang="en-US" sz="1200" dirty="0">
                <a:latin typeface="Segoe" pitchFamily="34" charset="0"/>
              </a:rPr>
              <a:t>• Type a person’s name or e-mail address in the </a:t>
            </a:r>
            <a:r>
              <a:rPr lang="en-US" sz="1200" b="1" dirty="0">
                <a:latin typeface="Segoe" pitchFamily="34" charset="0"/>
              </a:rPr>
              <a:t>Search </a:t>
            </a:r>
            <a:r>
              <a:rPr lang="en-US" sz="1200" dirty="0">
                <a:latin typeface="Segoe" pitchFamily="34" charset="0"/>
              </a:rPr>
              <a:t>box.</a:t>
            </a:r>
          </a:p>
          <a:p>
            <a:pPr>
              <a:defRPr/>
            </a:pPr>
            <a:endParaRPr lang="en-US" sz="1200" b="1" dirty="0">
              <a:latin typeface="Segoe" pitchFamily="34" charset="0"/>
            </a:endParaRPr>
          </a:p>
          <a:p>
            <a:pPr>
              <a:defRPr/>
            </a:pPr>
            <a:r>
              <a:rPr lang="en-US" sz="1200" b="1" dirty="0">
                <a:latin typeface="Segoe" pitchFamily="34" charset="0"/>
              </a:rPr>
              <a:t>Add a person or distribution group to your Contact List</a:t>
            </a:r>
          </a:p>
          <a:p>
            <a:pPr marL="112713" indent="-112713">
              <a:defRPr/>
            </a:pPr>
            <a:r>
              <a:rPr lang="en-US" sz="1200" dirty="0">
                <a:latin typeface="Segoe" pitchFamily="34" charset="0"/>
              </a:rPr>
              <a:t>• Type the person or distribution group’s name in the </a:t>
            </a:r>
            <a:r>
              <a:rPr lang="en-US" sz="1200" b="1" dirty="0">
                <a:latin typeface="Segoe" pitchFamily="34" charset="0"/>
              </a:rPr>
              <a:t>Search </a:t>
            </a:r>
            <a:r>
              <a:rPr lang="en-US" sz="1200" dirty="0">
                <a:latin typeface="Segoe" pitchFamily="34" charset="0"/>
              </a:rPr>
              <a:t>box, and then drag the name from the </a:t>
            </a:r>
            <a:r>
              <a:rPr lang="en-US" sz="1200" b="1" dirty="0">
                <a:latin typeface="Segoe" pitchFamily="34" charset="0"/>
              </a:rPr>
              <a:t>Search Results box </a:t>
            </a:r>
            <a:r>
              <a:rPr lang="en-US" sz="1200" dirty="0">
                <a:latin typeface="Segoe" pitchFamily="34" charset="0"/>
              </a:rPr>
              <a:t>to the </a:t>
            </a:r>
            <a:r>
              <a:rPr lang="en-US" sz="1200" b="1" dirty="0">
                <a:latin typeface="Segoe" pitchFamily="34" charset="0"/>
              </a:rPr>
              <a:t>Contact List.</a:t>
            </a:r>
          </a:p>
          <a:p>
            <a:pPr>
              <a:defRPr/>
            </a:pPr>
            <a:endParaRPr lang="en-US" sz="1200" b="1" dirty="0">
              <a:latin typeface="Segoe" pitchFamily="34" charset="0"/>
            </a:endParaRPr>
          </a:p>
          <a:p>
            <a:pPr>
              <a:defRPr/>
            </a:pPr>
            <a:r>
              <a:rPr lang="en-US" sz="1200" b="1" dirty="0">
                <a:latin typeface="Segoe" pitchFamily="34" charset="0"/>
              </a:rPr>
              <a:t>Add a contact outside your company</a:t>
            </a:r>
          </a:p>
          <a:p>
            <a:pPr marL="112713" indent="-112713">
              <a:defRPr/>
            </a:pPr>
            <a:r>
              <a:rPr lang="en-US" sz="1200" dirty="0">
                <a:latin typeface="Segoe" pitchFamily="34" charset="0"/>
              </a:rPr>
              <a:t>• To add a public instant messaging (IM) contact from AOL, Yahoo Messenger, MSN Messenger, or Windows Live Messenger Service, or a federated contact (a contact whose company is federated with your company), type the person’s e-mail address in the </a:t>
            </a:r>
            <a:r>
              <a:rPr lang="en-US" sz="1200" b="1" dirty="0">
                <a:latin typeface="Segoe" pitchFamily="34" charset="0"/>
              </a:rPr>
              <a:t>Search box, and </a:t>
            </a:r>
            <a:r>
              <a:rPr lang="en-US" sz="1200" dirty="0">
                <a:latin typeface="Segoe" pitchFamily="34" charset="0"/>
              </a:rPr>
              <a:t>then drag the name from the </a:t>
            </a:r>
            <a:r>
              <a:rPr lang="en-US" sz="1200" b="1" dirty="0">
                <a:latin typeface="Segoe" pitchFamily="34" charset="0"/>
              </a:rPr>
              <a:t>Search Results </a:t>
            </a:r>
            <a:r>
              <a:rPr lang="en-US" sz="1200" dirty="0">
                <a:latin typeface="Segoe" pitchFamily="34" charset="0"/>
              </a:rPr>
              <a:t>box to the </a:t>
            </a:r>
            <a:r>
              <a:rPr lang="en-US" sz="1200" b="1" dirty="0">
                <a:latin typeface="Segoe" pitchFamily="34" charset="0"/>
              </a:rPr>
              <a:t>Contact List. </a:t>
            </a:r>
            <a:r>
              <a:rPr lang="en-US" sz="1200" dirty="0">
                <a:latin typeface="Segoe" pitchFamily="34" charset="0"/>
              </a:rPr>
              <a:t>(To add a public IM contact, your organization must be configured for public IM connectivity. Contact your system administrator for more information.)</a:t>
            </a:r>
            <a:endParaRPr lang="en-US" sz="1200" dirty="0">
              <a:latin typeface="Segoe" pitchFamily="34" charset="0"/>
              <a:cs typeface="Arial" pitchFamily="34" charset="0"/>
            </a:endParaRPr>
          </a:p>
        </p:txBody>
      </p:sp>
      <p:sp>
        <p:nvSpPr>
          <p:cNvPr id="9" name="TextBox 8"/>
          <p:cNvSpPr txBox="1"/>
          <p:nvPr/>
        </p:nvSpPr>
        <p:spPr>
          <a:xfrm>
            <a:off x="5410200" y="1566862"/>
            <a:ext cx="2971800" cy="1938338"/>
          </a:xfrm>
          <a:prstGeom prst="rect">
            <a:avLst/>
          </a:prstGeom>
          <a:noFill/>
        </p:spPr>
        <p:txBody>
          <a:bodyPr>
            <a:spAutoFit/>
          </a:bodyPr>
          <a:lstStyle/>
          <a:p>
            <a:pPr>
              <a:defRPr/>
            </a:pPr>
            <a:r>
              <a:rPr lang="en-US" sz="1200" b="1" dirty="0">
                <a:latin typeface="Segoe" pitchFamily="34" charset="0"/>
              </a:rPr>
              <a:t>View a contact’s Contact Card</a:t>
            </a:r>
          </a:p>
          <a:p>
            <a:pPr marL="112713" indent="-112713">
              <a:defRPr/>
            </a:pPr>
            <a:r>
              <a:rPr lang="en-US" sz="1200" dirty="0">
                <a:latin typeface="Segoe" pitchFamily="34" charset="0"/>
              </a:rPr>
              <a:t>• Click the contact’s </a:t>
            </a:r>
            <a:r>
              <a:rPr lang="en-US" sz="1200" b="1" dirty="0">
                <a:latin typeface="Segoe" pitchFamily="34" charset="0"/>
              </a:rPr>
              <a:t>Presence </a:t>
            </a:r>
            <a:r>
              <a:rPr lang="en-US" sz="1200" dirty="0">
                <a:latin typeface="Segoe" pitchFamily="34" charset="0"/>
              </a:rPr>
              <a:t>button. </a:t>
            </a:r>
          </a:p>
          <a:p>
            <a:pPr>
              <a:defRPr/>
            </a:pPr>
            <a:endParaRPr lang="en-US" sz="1200" b="1" dirty="0">
              <a:latin typeface="Segoe" pitchFamily="34" charset="0"/>
            </a:endParaRPr>
          </a:p>
          <a:p>
            <a:pPr>
              <a:defRPr/>
            </a:pPr>
            <a:r>
              <a:rPr lang="en-US" sz="1200" b="1" dirty="0">
                <a:latin typeface="Segoe" pitchFamily="34" charset="0"/>
              </a:rPr>
              <a:t>Create a custom group</a:t>
            </a:r>
          </a:p>
          <a:p>
            <a:pPr marL="112713" indent="-112713">
              <a:defRPr/>
            </a:pPr>
            <a:r>
              <a:rPr lang="en-US" sz="1200" dirty="0">
                <a:latin typeface="Segoe" pitchFamily="34" charset="0"/>
              </a:rPr>
              <a:t>• In the </a:t>
            </a:r>
            <a:r>
              <a:rPr lang="en-US" sz="1200" b="1" dirty="0">
                <a:latin typeface="Segoe" pitchFamily="34" charset="0"/>
              </a:rPr>
              <a:t>Contact List, </a:t>
            </a:r>
            <a:r>
              <a:rPr lang="en-US" sz="1200" dirty="0">
                <a:latin typeface="Segoe" pitchFamily="34" charset="0"/>
              </a:rPr>
              <a:t>right-click a group name, select </a:t>
            </a:r>
            <a:r>
              <a:rPr lang="en-US" sz="1200" b="1" dirty="0">
                <a:latin typeface="Segoe" pitchFamily="34" charset="0"/>
              </a:rPr>
              <a:t>Create New Group, </a:t>
            </a:r>
            <a:r>
              <a:rPr lang="en-US" sz="1200" dirty="0">
                <a:latin typeface="Segoe" pitchFamily="34" charset="0"/>
              </a:rPr>
              <a:t>type a name for the group, and then press ENTER. To add contacts to the group, drag them from an existing group or from the </a:t>
            </a:r>
            <a:r>
              <a:rPr lang="en-US" sz="1200" b="1" dirty="0">
                <a:latin typeface="Segoe" pitchFamily="34" charset="0"/>
              </a:rPr>
              <a:t>Search Results </a:t>
            </a:r>
            <a:r>
              <a:rPr lang="en-US" sz="1200" dirty="0">
                <a:latin typeface="Segoe" pitchFamily="34" charset="0"/>
              </a:rPr>
              <a:t>box.</a:t>
            </a:r>
          </a:p>
        </p:txBody>
      </p:sp>
      <p:pic>
        <p:nvPicPr>
          <p:cNvPr id="13320" name="Picture 5"/>
          <p:cNvPicPr>
            <a:picLocks noChangeAspect="1" noChangeArrowheads="1"/>
          </p:cNvPicPr>
          <p:nvPr/>
        </p:nvPicPr>
        <p:blipFill>
          <a:blip r:embed="rId2"/>
          <a:srcRect/>
          <a:stretch>
            <a:fillRect/>
          </a:stretch>
        </p:blipFill>
        <p:spPr bwMode="auto">
          <a:xfrm>
            <a:off x="5410200" y="3581400"/>
            <a:ext cx="1895475" cy="2171700"/>
          </a:xfrm>
          <a:prstGeom prst="rect">
            <a:avLst/>
          </a:prstGeom>
          <a:noFill/>
          <a:ln w="9525">
            <a:noFill/>
            <a:miter lim="800000"/>
            <a:headEnd/>
            <a:tailEnd/>
          </a:ln>
        </p:spPr>
      </p:pic>
      <p:pic>
        <p:nvPicPr>
          <p:cNvPr id="13321" name="Picture 6"/>
          <p:cNvPicPr>
            <a:picLocks noChangeAspect="1" noChangeArrowheads="1"/>
          </p:cNvPicPr>
          <p:nvPr/>
        </p:nvPicPr>
        <p:blipFill>
          <a:blip r:embed="rId3"/>
          <a:srcRect/>
          <a:stretch>
            <a:fillRect/>
          </a:stretch>
        </p:blipFill>
        <p:spPr bwMode="auto">
          <a:xfrm>
            <a:off x="7391400" y="4038600"/>
            <a:ext cx="1162050" cy="990600"/>
          </a:xfrm>
          <a:prstGeom prst="rect">
            <a:avLst/>
          </a:prstGeom>
          <a:noFill/>
          <a:ln w="9525">
            <a:noFill/>
            <a:miter lim="800000"/>
            <a:headEnd/>
            <a:tailEnd/>
          </a:ln>
        </p:spPr>
      </p:pic>
      <p:pic>
        <p:nvPicPr>
          <p:cNvPr id="13322" name="Picture 8"/>
          <p:cNvPicPr>
            <a:picLocks noChangeAspect="1" noChangeArrowheads="1"/>
          </p:cNvPicPr>
          <p:nvPr/>
        </p:nvPicPr>
        <p:blipFill>
          <a:blip r:embed="rId4"/>
          <a:srcRect/>
          <a:stretch>
            <a:fillRect/>
          </a:stretch>
        </p:blipFill>
        <p:spPr bwMode="auto">
          <a:xfrm>
            <a:off x="8001000" y="609600"/>
            <a:ext cx="400050" cy="552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10" name="Rounded Rectangle 9"/>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0"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Set your Location in Communicator</a:t>
            </a:r>
            <a:endParaRPr lang="en-US" sz="1400" dirty="0">
              <a:latin typeface="Segoe" pitchFamily="34" charset="0"/>
            </a:endParaRPr>
          </a:p>
        </p:txBody>
      </p:sp>
      <p:sp>
        <p:nvSpPr>
          <p:cNvPr id="14341" name="TextBox 8"/>
          <p:cNvSpPr txBox="1">
            <a:spLocks noChangeArrowheads="1"/>
          </p:cNvSpPr>
          <p:nvPr/>
        </p:nvSpPr>
        <p:spPr bwMode="auto">
          <a:xfrm>
            <a:off x="762000" y="1600200"/>
            <a:ext cx="3962400" cy="1384300"/>
          </a:xfrm>
          <a:prstGeom prst="rect">
            <a:avLst/>
          </a:prstGeom>
          <a:noFill/>
          <a:ln w="9525">
            <a:noFill/>
            <a:miter lim="800000"/>
            <a:headEnd/>
            <a:tailEnd/>
          </a:ln>
        </p:spPr>
        <p:txBody>
          <a:bodyPr>
            <a:spAutoFit/>
          </a:bodyPr>
          <a:lstStyle/>
          <a:p>
            <a:r>
              <a:rPr lang="en-US" sz="1200" dirty="0">
                <a:latin typeface="Segoe" pitchFamily="34" charset="0"/>
              </a:rPr>
              <a:t>Location must be set manually for each device that is running Microsoft® Office Communicator 2007. To set your Location, click your </a:t>
            </a:r>
            <a:r>
              <a:rPr lang="en-US" sz="1200" b="1" dirty="0">
                <a:latin typeface="Segoe" pitchFamily="34" charset="0"/>
              </a:rPr>
              <a:t>Presence </a:t>
            </a:r>
            <a:r>
              <a:rPr lang="en-US" sz="1200" dirty="0">
                <a:latin typeface="Segoe" pitchFamily="34" charset="0"/>
              </a:rPr>
              <a:t>button, click </a:t>
            </a:r>
            <a:r>
              <a:rPr lang="en-US" sz="1200" b="1" dirty="0">
                <a:latin typeface="Segoe" pitchFamily="34" charset="0"/>
              </a:rPr>
              <a:t>Current Location, </a:t>
            </a:r>
            <a:r>
              <a:rPr lang="en-US" sz="1200" dirty="0">
                <a:latin typeface="Segoe" pitchFamily="34" charset="0"/>
              </a:rPr>
              <a:t>and then select a </a:t>
            </a:r>
            <a:r>
              <a:rPr lang="en-US" sz="1200" b="1" dirty="0">
                <a:latin typeface="Segoe" pitchFamily="34" charset="0"/>
              </a:rPr>
              <a:t>Location </a:t>
            </a:r>
            <a:r>
              <a:rPr lang="en-US" sz="1200" dirty="0">
                <a:latin typeface="Segoe" pitchFamily="34" charset="0"/>
              </a:rPr>
              <a:t>or select </a:t>
            </a:r>
            <a:r>
              <a:rPr lang="en-US" sz="1200" b="1" dirty="0">
                <a:latin typeface="Segoe" pitchFamily="34" charset="0"/>
              </a:rPr>
              <a:t>Create a Custom Location. </a:t>
            </a:r>
            <a:r>
              <a:rPr lang="en-US" sz="1200" dirty="0">
                <a:latin typeface="Segoe" pitchFamily="34" charset="0"/>
              </a:rPr>
              <a:t>Contacts with a Team or Personal access level will see the location from the most recently active device that is running Communicator.</a:t>
            </a:r>
            <a:endParaRPr lang="en-US" sz="1200" dirty="0">
              <a:latin typeface="Segoe" pitchFamily="34" charset="0"/>
              <a:cs typeface="Arial" charset="0"/>
            </a:endParaRPr>
          </a:p>
        </p:txBody>
      </p:sp>
      <p:pic>
        <p:nvPicPr>
          <p:cNvPr id="14343" name="Picture 5"/>
          <p:cNvPicPr>
            <a:picLocks noChangeAspect="1" noChangeArrowheads="1"/>
          </p:cNvPicPr>
          <p:nvPr/>
        </p:nvPicPr>
        <p:blipFill>
          <a:blip r:embed="rId2"/>
          <a:srcRect/>
          <a:stretch>
            <a:fillRect/>
          </a:stretch>
        </p:blipFill>
        <p:spPr bwMode="auto">
          <a:xfrm>
            <a:off x="914400" y="3276600"/>
            <a:ext cx="2209800" cy="2057400"/>
          </a:xfrm>
          <a:prstGeom prst="rect">
            <a:avLst/>
          </a:prstGeom>
          <a:noFill/>
          <a:ln w="9525">
            <a:noFill/>
            <a:miter lim="800000"/>
            <a:headEnd/>
            <a:tailEnd/>
          </a:ln>
        </p:spPr>
      </p:pic>
      <p:pic>
        <p:nvPicPr>
          <p:cNvPr id="14344" name="Picture 6"/>
          <p:cNvPicPr>
            <a:picLocks noChangeAspect="1" noChangeArrowheads="1"/>
          </p:cNvPicPr>
          <p:nvPr/>
        </p:nvPicPr>
        <p:blipFill>
          <a:blip r:embed="rId3"/>
          <a:srcRect/>
          <a:stretch>
            <a:fillRect/>
          </a:stretch>
        </p:blipFill>
        <p:spPr bwMode="auto">
          <a:xfrm>
            <a:off x="5120667" y="1219201"/>
            <a:ext cx="3261333" cy="5029200"/>
          </a:xfrm>
          <a:prstGeom prst="rect">
            <a:avLst/>
          </a:prstGeom>
          <a:noFill/>
          <a:ln w="9525">
            <a:noFill/>
            <a:miter lim="800000"/>
            <a:headEnd/>
            <a:tailEnd/>
          </a:ln>
        </p:spPr>
      </p:pic>
      <p:pic>
        <p:nvPicPr>
          <p:cNvPr id="14345" name="Picture 7"/>
          <p:cNvPicPr>
            <a:picLocks noChangeAspect="1" noChangeArrowheads="1"/>
          </p:cNvPicPr>
          <p:nvPr/>
        </p:nvPicPr>
        <p:blipFill>
          <a:blip r:embed="rId4"/>
          <a:srcRect/>
          <a:stretch>
            <a:fillRect/>
          </a:stretch>
        </p:blipFill>
        <p:spPr bwMode="auto">
          <a:xfrm>
            <a:off x="7315200" y="609600"/>
            <a:ext cx="1104900" cy="561975"/>
          </a:xfrm>
          <a:prstGeom prst="rect">
            <a:avLst/>
          </a:prstGeom>
          <a:noFill/>
          <a:ln w="9525">
            <a:noFill/>
            <a:miter lim="800000"/>
            <a:headEnd/>
            <a:tailEnd/>
          </a:ln>
        </p:spPr>
      </p:pic>
      <p:cxnSp>
        <p:nvCxnSpPr>
          <p:cNvPr id="14342"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10" name="Rounded Rectangle 9"/>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4"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Instant messaging etiquette</a:t>
            </a:r>
            <a:endParaRPr lang="en-US" sz="1400" dirty="0">
              <a:latin typeface="Segoe" pitchFamily="34" charset="0"/>
            </a:endParaRPr>
          </a:p>
        </p:txBody>
      </p:sp>
      <p:sp>
        <p:nvSpPr>
          <p:cNvPr id="11271" name="TextBox 8"/>
          <p:cNvSpPr txBox="1">
            <a:spLocks noChangeArrowheads="1"/>
          </p:cNvSpPr>
          <p:nvPr/>
        </p:nvSpPr>
        <p:spPr bwMode="auto">
          <a:xfrm>
            <a:off x="838200" y="1595438"/>
            <a:ext cx="3962400" cy="4524375"/>
          </a:xfrm>
          <a:prstGeom prst="rect">
            <a:avLst/>
          </a:prstGeom>
          <a:noFill/>
          <a:ln w="9525">
            <a:noFill/>
            <a:miter lim="800000"/>
            <a:headEnd/>
            <a:tailEnd/>
          </a:ln>
        </p:spPr>
        <p:txBody>
          <a:bodyPr>
            <a:spAutoFit/>
          </a:bodyPr>
          <a:lstStyle/>
          <a:p>
            <a:pPr>
              <a:defRPr/>
            </a:pPr>
            <a:r>
              <a:rPr lang="en-US" sz="1200" dirty="0">
                <a:latin typeface="Segoe" pitchFamily="34" charset="0"/>
              </a:rPr>
              <a:t>Before sending an instant message (IM), check the person’s presence status.</a:t>
            </a:r>
          </a:p>
          <a:p>
            <a:pPr>
              <a:defRPr/>
            </a:pPr>
            <a:endParaRPr lang="en-US" sz="1200" dirty="0">
              <a:latin typeface="Segoe" pitchFamily="34" charset="0"/>
            </a:endParaRPr>
          </a:p>
          <a:p>
            <a:pPr marL="112713" indent="-112713">
              <a:defRPr/>
            </a:pPr>
            <a:r>
              <a:rPr lang="en-US" sz="1200" dirty="0">
                <a:latin typeface="Segoe" pitchFamily="34" charset="0"/>
              </a:rPr>
              <a:t>• If the contact’s presence status is </a:t>
            </a:r>
            <a:r>
              <a:rPr lang="en-US" sz="1200" b="1" dirty="0">
                <a:latin typeface="Segoe" pitchFamily="34" charset="0"/>
              </a:rPr>
              <a:t>Available </a:t>
            </a:r>
            <a:r>
              <a:rPr lang="en-US" sz="1200" dirty="0">
                <a:latin typeface="Segoe" pitchFamily="34" charset="0"/>
              </a:rPr>
              <a:t>(the presence icon is green), the contact is available for a conversation.</a:t>
            </a:r>
          </a:p>
          <a:p>
            <a:pPr marL="112713" indent="-112713">
              <a:defRPr/>
            </a:pPr>
            <a:endParaRPr lang="en-US" sz="1200" dirty="0">
              <a:latin typeface="Segoe" pitchFamily="34" charset="0"/>
            </a:endParaRPr>
          </a:p>
          <a:p>
            <a:pPr marL="112713" indent="-112713">
              <a:defRPr/>
            </a:pPr>
            <a:r>
              <a:rPr lang="en-US" sz="1200" dirty="0">
                <a:latin typeface="Segoe" pitchFamily="34" charset="0"/>
              </a:rPr>
              <a:t>• If a contact’s presence status is set to </a:t>
            </a:r>
            <a:r>
              <a:rPr lang="en-US" sz="1200" b="1" dirty="0">
                <a:latin typeface="Segoe" pitchFamily="34" charset="0"/>
              </a:rPr>
              <a:t>Busy, </a:t>
            </a:r>
            <a:r>
              <a:rPr lang="en-US" sz="1200" dirty="0">
                <a:latin typeface="Segoe" pitchFamily="34" charset="0"/>
              </a:rPr>
              <a:t>refrain from sending a message unless it’s urgent.</a:t>
            </a:r>
          </a:p>
          <a:p>
            <a:pPr marL="112713" indent="-112713">
              <a:defRPr/>
            </a:pPr>
            <a:endParaRPr lang="en-US" sz="1200" dirty="0">
              <a:latin typeface="Segoe" pitchFamily="34" charset="0"/>
            </a:endParaRPr>
          </a:p>
          <a:p>
            <a:pPr marL="112713" indent="-112713">
              <a:defRPr/>
            </a:pPr>
            <a:r>
              <a:rPr lang="en-US" sz="1200" dirty="0">
                <a:latin typeface="Segoe" pitchFamily="34" charset="0"/>
              </a:rPr>
              <a:t>• If a contact’s presence status is </a:t>
            </a:r>
            <a:r>
              <a:rPr lang="en-US" sz="1200" b="1" dirty="0">
                <a:latin typeface="Segoe" pitchFamily="34" charset="0"/>
              </a:rPr>
              <a:t>In a Call, </a:t>
            </a:r>
            <a:r>
              <a:rPr lang="en-US" sz="1200" dirty="0">
                <a:latin typeface="Segoe" pitchFamily="34" charset="0"/>
              </a:rPr>
              <a:t>they may be slow to respond or may not respond at all.</a:t>
            </a:r>
          </a:p>
          <a:p>
            <a:pPr marL="112713" indent="-112713">
              <a:defRPr/>
            </a:pPr>
            <a:endParaRPr lang="en-US" sz="1200" dirty="0">
              <a:latin typeface="Segoe" pitchFamily="34" charset="0"/>
            </a:endParaRPr>
          </a:p>
          <a:p>
            <a:pPr marL="112713" indent="-112713">
              <a:defRPr/>
            </a:pPr>
            <a:r>
              <a:rPr lang="en-US" sz="1200" dirty="0">
                <a:latin typeface="Segoe" pitchFamily="34" charset="0"/>
              </a:rPr>
              <a:t>• If a contact’s status is set to </a:t>
            </a:r>
            <a:r>
              <a:rPr lang="en-US" sz="1200" b="1" dirty="0">
                <a:latin typeface="Segoe" pitchFamily="34" charset="0"/>
              </a:rPr>
              <a:t>Do Not Disturb, </a:t>
            </a:r>
            <a:r>
              <a:rPr lang="en-US" sz="1200" dirty="0">
                <a:latin typeface="Segoe" pitchFamily="34" charset="0"/>
              </a:rPr>
              <a:t>do not send a message unless it’s an emergency.</a:t>
            </a:r>
          </a:p>
          <a:p>
            <a:pPr marL="112713" indent="-112713">
              <a:defRPr/>
            </a:pPr>
            <a:endParaRPr lang="en-US" sz="1200" dirty="0">
              <a:latin typeface="Segoe" pitchFamily="34" charset="0"/>
            </a:endParaRPr>
          </a:p>
          <a:p>
            <a:pPr marL="112713" indent="-112713">
              <a:defRPr/>
            </a:pPr>
            <a:r>
              <a:rPr lang="en-US" sz="1200" dirty="0">
                <a:latin typeface="Segoe" pitchFamily="34" charset="0"/>
              </a:rPr>
              <a:t>• If you are initiating the IM, your first message should state the topic and ask the other person if they have time to IM with you (“Got a moment to discuss the </a:t>
            </a:r>
            <a:r>
              <a:rPr lang="en-US" sz="1200" dirty="0" err="1">
                <a:latin typeface="Segoe" pitchFamily="34" charset="0"/>
              </a:rPr>
              <a:t>Contoso</a:t>
            </a:r>
            <a:r>
              <a:rPr lang="en-US" sz="1200" dirty="0">
                <a:latin typeface="Segoe" pitchFamily="34" charset="0"/>
              </a:rPr>
              <a:t> account?”). This may not be necessary with someone you work with frequently and when the question is quick and simple (e.g., “Are you going to join us for the meeting?”).</a:t>
            </a:r>
          </a:p>
          <a:p>
            <a:pPr marL="112713" indent="-112713">
              <a:defRPr/>
            </a:pPr>
            <a:endParaRPr lang="en-US" sz="1200" dirty="0">
              <a:latin typeface="Segoe" pitchFamily="34" charset="0"/>
            </a:endParaRPr>
          </a:p>
        </p:txBody>
      </p:sp>
      <p:cxnSp>
        <p:nvCxnSpPr>
          <p:cNvPr id="15366"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sp>
        <p:nvSpPr>
          <p:cNvPr id="11" name="TextBox 10"/>
          <p:cNvSpPr txBox="1"/>
          <p:nvPr/>
        </p:nvSpPr>
        <p:spPr>
          <a:xfrm>
            <a:off x="4876800" y="1600200"/>
            <a:ext cx="3352800" cy="2678113"/>
          </a:xfrm>
          <a:prstGeom prst="rect">
            <a:avLst/>
          </a:prstGeom>
          <a:noFill/>
        </p:spPr>
        <p:txBody>
          <a:bodyPr>
            <a:spAutoFit/>
          </a:bodyPr>
          <a:lstStyle/>
          <a:p>
            <a:pPr marL="112713" indent="-112713">
              <a:buFont typeface="Arial" pitchFamily="34" charset="0"/>
              <a:buChar char="•"/>
              <a:defRPr/>
            </a:pPr>
            <a:r>
              <a:rPr lang="en-US" sz="1200" dirty="0">
                <a:latin typeface="Segoe" pitchFamily="34" charset="0"/>
              </a:rPr>
              <a:t>Don’t take offense if your contact doesn’t respond immediately as contact may be unable to do so, even if the contact’s presence status is Available. Assume the contact will respond when free. Avoid messaging someone repeatedly when you don’t get a response.</a:t>
            </a:r>
          </a:p>
          <a:p>
            <a:pPr marL="112713">
              <a:defRPr/>
            </a:pPr>
            <a:endParaRPr lang="en-US" sz="1200" dirty="0">
              <a:latin typeface="Segoe" pitchFamily="34" charset="0"/>
            </a:endParaRPr>
          </a:p>
          <a:p>
            <a:pPr marL="112713" indent="-112713">
              <a:defRPr/>
            </a:pPr>
            <a:r>
              <a:rPr lang="en-US" sz="1200" dirty="0">
                <a:latin typeface="Segoe" pitchFamily="34" charset="0"/>
              </a:rPr>
              <a:t>• If you receive a terse IM response (“In a meeting—talk later”), do not be offended. While this may be considered a rude response in person, it is a perfectly acceptable way for a contact to let you know they’re unavailable for IM conversation at the time.</a:t>
            </a:r>
          </a:p>
        </p:txBody>
      </p:sp>
      <p:pic>
        <p:nvPicPr>
          <p:cNvPr id="15368" name="Picture 2"/>
          <p:cNvPicPr>
            <a:picLocks noChangeAspect="1" noChangeArrowheads="1"/>
          </p:cNvPicPr>
          <p:nvPr/>
        </p:nvPicPr>
        <p:blipFill>
          <a:blip r:embed="rId2"/>
          <a:srcRect/>
          <a:stretch>
            <a:fillRect/>
          </a:stretch>
        </p:blipFill>
        <p:spPr bwMode="auto">
          <a:xfrm>
            <a:off x="5105400" y="5257800"/>
            <a:ext cx="1724025" cy="490538"/>
          </a:xfrm>
          <a:prstGeom prst="rect">
            <a:avLst/>
          </a:prstGeom>
          <a:noFill/>
          <a:ln w="9525">
            <a:noFill/>
            <a:miter lim="800000"/>
            <a:headEnd/>
            <a:tailEnd/>
          </a:ln>
        </p:spPr>
      </p:pic>
      <p:pic>
        <p:nvPicPr>
          <p:cNvPr id="15369" name="Picture 3"/>
          <p:cNvPicPr>
            <a:picLocks noChangeAspect="1" noChangeArrowheads="1"/>
          </p:cNvPicPr>
          <p:nvPr/>
        </p:nvPicPr>
        <p:blipFill>
          <a:blip r:embed="rId3"/>
          <a:srcRect/>
          <a:stretch>
            <a:fillRect/>
          </a:stretch>
        </p:blipFill>
        <p:spPr bwMode="auto">
          <a:xfrm>
            <a:off x="5105400" y="4419600"/>
            <a:ext cx="1714500" cy="533400"/>
          </a:xfrm>
          <a:prstGeom prst="rect">
            <a:avLst/>
          </a:prstGeom>
          <a:noFill/>
          <a:ln w="9525">
            <a:noFill/>
            <a:miter lim="800000"/>
            <a:headEnd/>
            <a:tailEnd/>
          </a:ln>
        </p:spPr>
      </p:pic>
      <p:pic>
        <p:nvPicPr>
          <p:cNvPr id="15370" name="Picture 4"/>
          <p:cNvPicPr>
            <a:picLocks noChangeAspect="1" noChangeArrowheads="1"/>
          </p:cNvPicPr>
          <p:nvPr/>
        </p:nvPicPr>
        <p:blipFill>
          <a:blip r:embed="rId4"/>
          <a:srcRect/>
          <a:stretch>
            <a:fillRect/>
          </a:stretch>
        </p:blipFill>
        <p:spPr bwMode="auto">
          <a:xfrm>
            <a:off x="7315200" y="609600"/>
            <a:ext cx="1104900" cy="561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chemeClr val="accent1"/>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10" name="Rounded Rectangle 9"/>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388" name="TextBox 7"/>
          <p:cNvSpPr txBox="1">
            <a:spLocks noChangeArrowheads="1"/>
          </p:cNvSpPr>
          <p:nvPr/>
        </p:nvSpPr>
        <p:spPr bwMode="auto">
          <a:xfrm>
            <a:off x="6096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Contact List etiquette</a:t>
            </a:r>
            <a:endParaRPr lang="en-US" sz="1400" dirty="0">
              <a:latin typeface="Segoe" pitchFamily="34" charset="0"/>
            </a:endParaRPr>
          </a:p>
        </p:txBody>
      </p:sp>
      <p:sp>
        <p:nvSpPr>
          <p:cNvPr id="16389" name="TextBox 8"/>
          <p:cNvSpPr txBox="1">
            <a:spLocks noChangeArrowheads="1"/>
          </p:cNvSpPr>
          <p:nvPr/>
        </p:nvSpPr>
        <p:spPr bwMode="auto">
          <a:xfrm>
            <a:off x="838200" y="1600200"/>
            <a:ext cx="3886200" cy="2124075"/>
          </a:xfrm>
          <a:prstGeom prst="rect">
            <a:avLst/>
          </a:prstGeom>
          <a:noFill/>
          <a:ln w="9525">
            <a:noFill/>
            <a:miter lim="800000"/>
            <a:headEnd/>
            <a:tailEnd/>
          </a:ln>
        </p:spPr>
        <p:txBody>
          <a:bodyPr>
            <a:spAutoFit/>
          </a:bodyPr>
          <a:lstStyle/>
          <a:p>
            <a:r>
              <a:rPr lang="en-US" sz="1200" dirty="0">
                <a:latin typeface="Segoe" pitchFamily="34" charset="0"/>
              </a:rPr>
              <a:t>Basic etiquette can help you manage your Contact List in Microsoft® Office Communicator 2007.</a:t>
            </a:r>
          </a:p>
          <a:p>
            <a:endParaRPr lang="en-US" sz="1200" dirty="0">
              <a:latin typeface="Segoe" pitchFamily="34" charset="0"/>
            </a:endParaRPr>
          </a:p>
          <a:p>
            <a:r>
              <a:rPr lang="en-US" sz="1200" dirty="0">
                <a:latin typeface="Segoe" pitchFamily="34" charset="0"/>
              </a:rPr>
              <a:t>• If someone adds you to their Contact List, you are not obligated to add them to your Contact List. You can gently decline by checking the button and clicking </a:t>
            </a:r>
            <a:r>
              <a:rPr lang="en-US" sz="1200" b="1" dirty="0">
                <a:latin typeface="Segoe" pitchFamily="34" charset="0"/>
              </a:rPr>
              <a:t>OK.</a:t>
            </a:r>
          </a:p>
          <a:p>
            <a:endParaRPr lang="en-US" sz="1200" b="1" dirty="0">
              <a:latin typeface="Segoe" pitchFamily="34" charset="0"/>
            </a:endParaRPr>
          </a:p>
          <a:p>
            <a:r>
              <a:rPr lang="en-US" sz="1200" dirty="0">
                <a:latin typeface="Segoe" pitchFamily="34" charset="0"/>
              </a:rPr>
              <a:t>• You don’t need permission to add someone to your Contact List. However, by default, the person you add to your Contact List receives an alert that you have added him or her to your list.</a:t>
            </a:r>
          </a:p>
        </p:txBody>
      </p:sp>
      <p:cxnSp>
        <p:nvCxnSpPr>
          <p:cNvPr id="16390" name="Straight Connector 5"/>
          <p:cNvCxnSpPr>
            <a:cxnSpLocks noChangeShapeType="1"/>
          </p:cNvCxnSpPr>
          <p:nvPr/>
        </p:nvCxnSpPr>
        <p:spPr bwMode="auto">
          <a:xfrm>
            <a:off x="685800" y="1219200"/>
            <a:ext cx="7708900" cy="1588"/>
          </a:xfrm>
          <a:prstGeom prst="line">
            <a:avLst/>
          </a:prstGeom>
          <a:noFill/>
          <a:ln w="19050" algn="ctr">
            <a:solidFill>
              <a:schemeClr val="accent1"/>
            </a:solidFill>
            <a:round/>
            <a:headEnd/>
            <a:tailEnd/>
          </a:ln>
        </p:spPr>
      </p:cxnSp>
      <p:pic>
        <p:nvPicPr>
          <p:cNvPr id="16391" name="Picture 2"/>
          <p:cNvPicPr>
            <a:picLocks noChangeAspect="1" noChangeArrowheads="1"/>
          </p:cNvPicPr>
          <p:nvPr/>
        </p:nvPicPr>
        <p:blipFill>
          <a:blip r:embed="rId2"/>
          <a:srcRect/>
          <a:stretch>
            <a:fillRect/>
          </a:stretch>
        </p:blipFill>
        <p:spPr bwMode="auto">
          <a:xfrm>
            <a:off x="5638800" y="1600200"/>
            <a:ext cx="1476375" cy="2417763"/>
          </a:xfrm>
          <a:prstGeom prst="rect">
            <a:avLst/>
          </a:prstGeom>
          <a:noFill/>
          <a:ln w="9525">
            <a:noFill/>
            <a:miter lim="800000"/>
            <a:headEnd/>
            <a:tailEnd/>
          </a:ln>
        </p:spPr>
      </p:pic>
      <p:pic>
        <p:nvPicPr>
          <p:cNvPr id="16392" name="Picture 3"/>
          <p:cNvPicPr>
            <a:picLocks noChangeAspect="1" noChangeArrowheads="1"/>
          </p:cNvPicPr>
          <p:nvPr/>
        </p:nvPicPr>
        <p:blipFill>
          <a:blip r:embed="rId3"/>
          <a:srcRect/>
          <a:stretch>
            <a:fillRect/>
          </a:stretch>
        </p:blipFill>
        <p:spPr bwMode="auto">
          <a:xfrm>
            <a:off x="7315200" y="609600"/>
            <a:ext cx="1104900" cy="561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052"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2053"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Start internal meetings with Communicator</a:t>
            </a:r>
            <a:endParaRPr lang="en-US" sz="1400" b="1" dirty="0">
              <a:latin typeface="Segoe" pitchFamily="34" charset="0"/>
            </a:endParaRPr>
          </a:p>
        </p:txBody>
      </p:sp>
      <p:pic>
        <p:nvPicPr>
          <p:cNvPr id="2054"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524000"/>
            <a:ext cx="4648200" cy="4894263"/>
          </a:xfrm>
          <a:prstGeom prst="rect">
            <a:avLst/>
          </a:prstGeom>
          <a:noFill/>
        </p:spPr>
        <p:txBody>
          <a:bodyPr>
            <a:spAutoFit/>
          </a:bodyPr>
          <a:lstStyle/>
          <a:p>
            <a:pPr>
              <a:defRPr/>
            </a:pPr>
            <a:r>
              <a:rPr lang="en-US" sz="1200" b="1" dirty="0">
                <a:latin typeface="Segoe" pitchFamily="34" charset="0"/>
              </a:rPr>
              <a:t>Start a Live Meeting with Microsoft® Office Communicator 2007</a:t>
            </a:r>
          </a:p>
          <a:p>
            <a:pPr>
              <a:defRPr/>
            </a:pPr>
            <a:endParaRPr lang="en-US" sz="1200" b="1" dirty="0">
              <a:latin typeface="Segoe" pitchFamily="34" charset="0"/>
            </a:endParaRPr>
          </a:p>
          <a:p>
            <a:pPr marL="225425" indent="-225425">
              <a:buFontTx/>
              <a:buAutoNum type="arabicPeriod"/>
              <a:defRPr/>
            </a:pPr>
            <a:r>
              <a:rPr lang="en-US" sz="1200" dirty="0">
                <a:latin typeface="Segoe" pitchFamily="34" charset="0"/>
              </a:rPr>
              <a:t>Press and hold the CTRL key to select the people in the Communicator Contact List that you want to invite. Right-click one of the contacts and then click </a:t>
            </a:r>
            <a:r>
              <a:rPr lang="en-US" sz="1200" b="1" dirty="0">
                <a:latin typeface="Segoe" pitchFamily="34" charset="0"/>
              </a:rPr>
              <a:t>Share Information Using Live Meeting.</a:t>
            </a:r>
          </a:p>
          <a:p>
            <a:pPr marL="225425" indent="-225425">
              <a:buFontTx/>
              <a:buAutoNum type="arabicPeriod"/>
              <a:defRPr/>
            </a:pPr>
            <a:endParaRPr lang="en-US" sz="1200" b="1" dirty="0">
              <a:latin typeface="Segoe" pitchFamily="34" charset="0"/>
            </a:endParaRPr>
          </a:p>
          <a:p>
            <a:pPr marL="225425" indent="-225425">
              <a:buFontTx/>
              <a:buAutoNum type="arabicPeriod"/>
              <a:defRPr/>
            </a:pPr>
            <a:r>
              <a:rPr lang="en-US" sz="1200" dirty="0">
                <a:latin typeface="Segoe" pitchFamily="34" charset="0"/>
              </a:rPr>
              <a:t>Microsoft Office Live Meeting opens. At the same time, Communicator sends an application-sharing invitation to your selected contacts.</a:t>
            </a:r>
          </a:p>
          <a:p>
            <a:pPr marL="225425" indent="-225425">
              <a:buFontTx/>
              <a:buAutoNum type="arabicPeriod"/>
              <a:defRPr/>
            </a:pPr>
            <a:endParaRPr lang="en-US" sz="1200" dirty="0">
              <a:latin typeface="Segoe" pitchFamily="34" charset="0"/>
            </a:endParaRPr>
          </a:p>
          <a:p>
            <a:pPr marL="225425" indent="-225425">
              <a:buFontTx/>
              <a:buAutoNum type="arabicPeriod"/>
              <a:defRPr/>
            </a:pPr>
            <a:r>
              <a:rPr lang="en-US" sz="1200" dirty="0">
                <a:latin typeface="Segoe" pitchFamily="34" charset="0"/>
              </a:rPr>
              <a:t>In Live Meeting, you can start an application-sharing session at any time. To start application-sharing, click </a:t>
            </a:r>
            <a:r>
              <a:rPr lang="en-US" sz="1200" b="1" dirty="0">
                <a:latin typeface="Segoe" pitchFamily="34" charset="0"/>
              </a:rPr>
              <a:t>Share, </a:t>
            </a:r>
            <a:r>
              <a:rPr lang="en-US" sz="1200" dirty="0">
                <a:latin typeface="Segoe" pitchFamily="34" charset="0"/>
              </a:rPr>
              <a:t>and then select the option you want.</a:t>
            </a:r>
          </a:p>
          <a:p>
            <a:pPr marL="225425" indent="-225425">
              <a:buFontTx/>
              <a:buAutoNum type="arabicPeriod"/>
              <a:defRPr/>
            </a:pPr>
            <a:endParaRPr lang="en-US" sz="1200" dirty="0">
              <a:latin typeface="Segoe" pitchFamily="34" charset="0"/>
            </a:endParaRPr>
          </a:p>
          <a:p>
            <a:pPr marL="225425" indent="-225425">
              <a:buFontTx/>
              <a:buAutoNum type="arabicPeriod"/>
              <a:defRPr/>
            </a:pPr>
            <a:r>
              <a:rPr lang="en-US" sz="1200" dirty="0">
                <a:latin typeface="Segoe" pitchFamily="34" charset="0"/>
              </a:rPr>
              <a:t>Typically, you’d pick up the phone and dial your conference call number to start the audio portion of the meeting (if you are meeting with only one person, you can simply call his or her number). However, if you’re using computer audio, a separate telephone call is not required.</a:t>
            </a:r>
          </a:p>
          <a:p>
            <a:pPr marL="342900" indent="-342900">
              <a:defRPr/>
            </a:pPr>
            <a:endParaRPr lang="en-US" sz="1200" dirty="0">
              <a:latin typeface="Segoe" pitchFamily="34" charset="0"/>
            </a:endParaRPr>
          </a:p>
          <a:p>
            <a:pPr>
              <a:defRPr/>
            </a:pPr>
            <a:r>
              <a:rPr lang="en-US" sz="1200" b="1" dirty="0">
                <a:latin typeface="Segoe" pitchFamily="34" charset="0"/>
              </a:rPr>
              <a:t>TIP: </a:t>
            </a:r>
            <a:r>
              <a:rPr lang="en-US" sz="1200" dirty="0">
                <a:latin typeface="Segoe" pitchFamily="34" charset="0"/>
              </a:rPr>
              <a:t>If you want to invite additional people to the meeting after it starts, 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Meeting, </a:t>
            </a:r>
            <a:r>
              <a:rPr lang="en-US" sz="1200" dirty="0">
                <a:latin typeface="Segoe" pitchFamily="34" charset="0"/>
              </a:rPr>
              <a:t>click Invite, click </a:t>
            </a:r>
            <a:r>
              <a:rPr lang="en-US" sz="1200" b="1" dirty="0">
                <a:latin typeface="Segoe" pitchFamily="34" charset="0"/>
              </a:rPr>
              <a:t>By E-mail, </a:t>
            </a:r>
            <a:r>
              <a:rPr lang="en-US" sz="1200" dirty="0">
                <a:latin typeface="Segoe" pitchFamily="34" charset="0"/>
              </a:rPr>
              <a:t>enter the e-mail addresses of the people you want to invite in the </a:t>
            </a:r>
            <a:r>
              <a:rPr lang="en-US" sz="1200" b="1" dirty="0">
                <a:latin typeface="Segoe" pitchFamily="34" charset="0"/>
              </a:rPr>
              <a:t>To </a:t>
            </a:r>
            <a:r>
              <a:rPr lang="en-US" sz="1200" dirty="0">
                <a:latin typeface="Segoe" pitchFamily="34" charset="0"/>
              </a:rPr>
              <a:t>line, and then click </a:t>
            </a:r>
            <a:r>
              <a:rPr lang="en-US" sz="1200" b="1" dirty="0">
                <a:latin typeface="Segoe" pitchFamily="34" charset="0"/>
              </a:rPr>
              <a:t>Send.</a:t>
            </a:r>
            <a:endParaRPr lang="en-US" sz="1200" dirty="0">
              <a:latin typeface="Segoe" pitchFamily="34" charset="0"/>
            </a:endParaRPr>
          </a:p>
        </p:txBody>
      </p:sp>
      <p:pic>
        <p:nvPicPr>
          <p:cNvPr id="2056" name="Picture 8"/>
          <p:cNvPicPr>
            <a:picLocks noChangeAspect="1" noChangeArrowheads="1"/>
          </p:cNvPicPr>
          <p:nvPr/>
        </p:nvPicPr>
        <p:blipFill>
          <a:blip r:embed="rId3"/>
          <a:srcRect/>
          <a:stretch>
            <a:fillRect/>
          </a:stretch>
        </p:blipFill>
        <p:spPr bwMode="auto">
          <a:xfrm>
            <a:off x="5638800" y="1447800"/>
            <a:ext cx="2514600" cy="23796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3076"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3077"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Start internal meetings using plug-in</a:t>
            </a:r>
            <a:endParaRPr lang="en-US" sz="1400" b="1" dirty="0">
              <a:latin typeface="Segoe" pitchFamily="34" charset="0"/>
            </a:endParaRPr>
          </a:p>
        </p:txBody>
      </p:sp>
      <p:pic>
        <p:nvPicPr>
          <p:cNvPr id="3078"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762000" y="1447800"/>
            <a:ext cx="4572000" cy="5078413"/>
          </a:xfrm>
          <a:prstGeom prst="rect">
            <a:avLst/>
          </a:prstGeom>
          <a:noFill/>
        </p:spPr>
        <p:txBody>
          <a:bodyPr wrap="square">
            <a:spAutoFit/>
          </a:bodyPr>
          <a:lstStyle/>
          <a:p>
            <a:pPr>
              <a:defRPr/>
            </a:pPr>
            <a:r>
              <a:rPr lang="en-US" sz="1200" b="1" dirty="0">
                <a:latin typeface="Segoe" pitchFamily="34" charset="0"/>
              </a:rPr>
              <a:t>Start a Live Meeting from the Outlook Conferencing plug-in</a:t>
            </a:r>
          </a:p>
          <a:p>
            <a:pPr>
              <a:defRPr/>
            </a:pPr>
            <a:endParaRPr lang="en-US" sz="1000" b="1" dirty="0">
              <a:latin typeface="Segoe" pitchFamily="34" charset="0"/>
            </a:endParaRPr>
          </a:p>
          <a:p>
            <a:pPr marL="342900" indent="-342900">
              <a:buFontTx/>
              <a:buAutoNum type="arabicPeriod"/>
              <a:defRPr/>
            </a:pPr>
            <a:r>
              <a:rPr lang="en-US" sz="1200" dirty="0">
                <a:latin typeface="Segoe" pitchFamily="34" charset="0"/>
              </a:rPr>
              <a:t>Open Microsoft® Office Outlook® 2007, and then on the Outlook Conferencing toolbar, click </a:t>
            </a:r>
            <a:r>
              <a:rPr lang="en-US" sz="1200" b="1" dirty="0">
                <a:latin typeface="Segoe" pitchFamily="34" charset="0"/>
              </a:rPr>
              <a:t>Meet Now, </a:t>
            </a:r>
            <a:r>
              <a:rPr lang="en-US" sz="1200" dirty="0">
                <a:latin typeface="Segoe" pitchFamily="34" charset="0"/>
              </a:rPr>
              <a:t>and then click </a:t>
            </a:r>
            <a:r>
              <a:rPr lang="en-US" sz="1200" b="1" dirty="0">
                <a:latin typeface="Segoe" pitchFamily="34" charset="0"/>
              </a:rPr>
              <a:t>Office Communications Server.</a:t>
            </a:r>
          </a:p>
          <a:p>
            <a:pPr marL="342900" indent="-342900">
              <a:buFontTx/>
              <a:buAutoNum type="arabicPeriod"/>
              <a:defRPr/>
            </a:pPr>
            <a:endParaRPr lang="en-US" sz="1000" b="1" dirty="0">
              <a:latin typeface="Segoe" pitchFamily="34" charset="0"/>
            </a:endParaRPr>
          </a:p>
          <a:p>
            <a:pPr marL="342900" indent="-342900">
              <a:buFontTx/>
              <a:buAutoNum type="arabicPeriod"/>
              <a:defRPr/>
            </a:pPr>
            <a:r>
              <a:rPr lang="en-US" sz="1200" dirty="0">
                <a:latin typeface="Segoe" pitchFamily="34" charset="0"/>
              </a:rPr>
              <a:t>An Outlook Meet Now invitation window appears and Microsoft Office Live Meeting opens in the background. In the </a:t>
            </a:r>
            <a:r>
              <a:rPr lang="en-US" sz="1200" b="1" dirty="0">
                <a:latin typeface="Segoe" pitchFamily="34" charset="0"/>
              </a:rPr>
              <a:t>Meet Now </a:t>
            </a:r>
            <a:r>
              <a:rPr lang="en-US" sz="1200" dirty="0">
                <a:latin typeface="Segoe" pitchFamily="34" charset="0"/>
              </a:rPr>
              <a:t>invitation window, in the </a:t>
            </a:r>
            <a:r>
              <a:rPr lang="en-US" sz="1200" b="1" dirty="0">
                <a:latin typeface="Segoe" pitchFamily="34" charset="0"/>
              </a:rPr>
              <a:t>To </a:t>
            </a:r>
            <a:r>
              <a:rPr lang="en-US" sz="1200" dirty="0">
                <a:latin typeface="Segoe" pitchFamily="34" charset="0"/>
              </a:rPr>
              <a:t>box, enter the e-mail addresses of the people you want to invite, and then click </a:t>
            </a:r>
            <a:r>
              <a:rPr lang="en-US" sz="1200" b="1" dirty="0">
                <a:latin typeface="Segoe" pitchFamily="34" charset="0"/>
              </a:rPr>
              <a:t>Send.</a:t>
            </a:r>
          </a:p>
          <a:p>
            <a:pPr marL="342900" indent="-342900">
              <a:buFontTx/>
              <a:buAutoNum type="arabicPeriod"/>
              <a:defRPr/>
            </a:pPr>
            <a:endParaRPr lang="en-US" sz="1000" b="1" dirty="0">
              <a:latin typeface="Segoe" pitchFamily="34" charset="0"/>
            </a:endParaRPr>
          </a:p>
          <a:p>
            <a:pPr marL="342900" indent="-342900">
              <a:buFontTx/>
              <a:buAutoNum type="arabicPeriod"/>
              <a:defRPr/>
            </a:pPr>
            <a:r>
              <a:rPr lang="en-US" sz="1200" dirty="0">
                <a:latin typeface="Segoe" pitchFamily="34" charset="0"/>
              </a:rPr>
              <a:t>In Live Meeting, you can start an application-sharing session at any time. To start application-sharing, click </a:t>
            </a:r>
            <a:r>
              <a:rPr lang="en-US" sz="1200" b="1" dirty="0">
                <a:latin typeface="Segoe" pitchFamily="34" charset="0"/>
              </a:rPr>
              <a:t>Share, </a:t>
            </a:r>
            <a:r>
              <a:rPr lang="en-US" sz="1200" dirty="0">
                <a:latin typeface="Segoe" pitchFamily="34" charset="0"/>
              </a:rPr>
              <a:t>and then select the option you want.</a:t>
            </a:r>
          </a:p>
          <a:p>
            <a:pPr marL="342900" indent="-342900">
              <a:buFontTx/>
              <a:buAutoNum type="arabicPeriod"/>
              <a:defRPr/>
            </a:pPr>
            <a:endParaRPr lang="en-US" sz="1000" dirty="0">
              <a:latin typeface="Segoe" pitchFamily="34" charset="0"/>
            </a:endParaRPr>
          </a:p>
          <a:p>
            <a:pPr marL="342900" indent="-342900">
              <a:buFontTx/>
              <a:buAutoNum type="arabicPeriod"/>
              <a:defRPr/>
            </a:pPr>
            <a:r>
              <a:rPr lang="en-US" sz="1200" dirty="0">
                <a:latin typeface="Segoe" pitchFamily="34" charset="0"/>
              </a:rPr>
              <a:t>Typically, you’d pick up the phone and dial your conference call number to start the audio portion of the meeting (if you are meeting with only one person, you can simply call his or her number). However, if you’re using computer audio, a separate telephone call is not required.</a:t>
            </a:r>
          </a:p>
          <a:p>
            <a:pPr marL="342900" indent="-342900">
              <a:buFontTx/>
              <a:buAutoNum type="arabicPeriod"/>
              <a:defRPr/>
            </a:pPr>
            <a:endParaRPr lang="en-US" sz="1000" dirty="0">
              <a:latin typeface="Segoe" pitchFamily="34" charset="0"/>
            </a:endParaRPr>
          </a:p>
          <a:p>
            <a:pPr>
              <a:defRPr/>
            </a:pPr>
            <a:r>
              <a:rPr lang="en-US" sz="1200" b="1" dirty="0">
                <a:latin typeface="Segoe" pitchFamily="34" charset="0"/>
              </a:rPr>
              <a:t>TIP: </a:t>
            </a:r>
            <a:r>
              <a:rPr lang="en-US" sz="1200" dirty="0">
                <a:latin typeface="Segoe" pitchFamily="34" charset="0"/>
              </a:rPr>
              <a:t>If you want to invite additional people to the meeting after it starts, 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Meeting,</a:t>
            </a:r>
            <a:r>
              <a:rPr lang="en-US" sz="1200" dirty="0">
                <a:latin typeface="Segoe" pitchFamily="34" charset="0"/>
              </a:rPr>
              <a:t> click </a:t>
            </a:r>
            <a:r>
              <a:rPr lang="en-US" sz="1200" b="1" dirty="0">
                <a:latin typeface="Segoe" pitchFamily="34" charset="0"/>
              </a:rPr>
              <a:t>Invite</a:t>
            </a:r>
            <a:r>
              <a:rPr lang="en-US" sz="1200" dirty="0">
                <a:latin typeface="Segoe" pitchFamily="34" charset="0"/>
              </a:rPr>
              <a:t>, click By </a:t>
            </a:r>
            <a:r>
              <a:rPr lang="en-US" sz="1200" b="1" dirty="0">
                <a:latin typeface="Segoe" pitchFamily="34" charset="0"/>
              </a:rPr>
              <a:t>E-mail,</a:t>
            </a:r>
            <a:r>
              <a:rPr lang="en-US" sz="1200" dirty="0">
                <a:latin typeface="Segoe" pitchFamily="34" charset="0"/>
              </a:rPr>
              <a:t> </a:t>
            </a:r>
            <a:r>
              <a:rPr lang="en-US" sz="1200" dirty="0"/>
              <a:t>enter the e-mail addresses of the people you want to invite in the </a:t>
            </a:r>
            <a:r>
              <a:rPr lang="en-US" sz="1200" b="1" dirty="0"/>
              <a:t>To </a:t>
            </a:r>
            <a:r>
              <a:rPr lang="en-US" sz="1200" dirty="0"/>
              <a:t>line, and then click </a:t>
            </a:r>
            <a:r>
              <a:rPr lang="en-US" sz="1200" b="1" dirty="0"/>
              <a:t>Send.</a:t>
            </a:r>
            <a:endParaRPr lang="en-US" sz="1200" dirty="0">
              <a:latin typeface="Segoe" pitchFamily="34" charset="0"/>
            </a:endParaRPr>
          </a:p>
          <a:p>
            <a:pPr>
              <a:defRPr/>
            </a:pPr>
            <a:endParaRPr lang="en-US" sz="1000" dirty="0">
              <a:latin typeface="Segoe" pitchFamily="34" charset="0"/>
            </a:endParaRPr>
          </a:p>
        </p:txBody>
      </p:sp>
      <p:pic>
        <p:nvPicPr>
          <p:cNvPr id="3080" name="Picture 2"/>
          <p:cNvPicPr>
            <a:picLocks noChangeAspect="1" noChangeArrowheads="1"/>
          </p:cNvPicPr>
          <p:nvPr/>
        </p:nvPicPr>
        <p:blipFill>
          <a:blip r:embed="rId3"/>
          <a:srcRect/>
          <a:stretch>
            <a:fillRect/>
          </a:stretch>
        </p:blipFill>
        <p:spPr bwMode="auto">
          <a:xfrm>
            <a:off x="5562600" y="1524000"/>
            <a:ext cx="2473325" cy="2743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4100"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4101"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cs typeface="Arial" charset="0"/>
              </a:rPr>
              <a:t>Start internal meetings from taskbar</a:t>
            </a:r>
            <a:endParaRPr lang="en-US" sz="1400" b="1" dirty="0">
              <a:latin typeface="Segoe" pitchFamily="34" charset="0"/>
              <a:cs typeface="Arial" charset="0"/>
            </a:endParaRPr>
          </a:p>
        </p:txBody>
      </p:sp>
      <p:pic>
        <p:nvPicPr>
          <p:cNvPr id="4102"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4495800" cy="4708525"/>
          </a:xfrm>
          <a:prstGeom prst="rect">
            <a:avLst/>
          </a:prstGeom>
          <a:noFill/>
        </p:spPr>
        <p:txBody>
          <a:bodyPr>
            <a:spAutoFit/>
          </a:bodyPr>
          <a:lstStyle/>
          <a:p>
            <a:pPr>
              <a:defRPr/>
            </a:pPr>
            <a:r>
              <a:rPr lang="en-US" sz="1200" b="1" dirty="0">
                <a:latin typeface="Segoe" pitchFamily="34" charset="0"/>
              </a:rPr>
              <a:t>Start a Live Meeting from the Windows® taskbar</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On your Windows taskbar, click the </a:t>
            </a:r>
            <a:r>
              <a:rPr lang="en-US" sz="1200" b="1" dirty="0">
                <a:latin typeface="Segoe" pitchFamily="34" charset="0"/>
              </a:rPr>
              <a:t>Live Meeting </a:t>
            </a:r>
            <a:r>
              <a:rPr lang="en-US" sz="1200" dirty="0">
                <a:latin typeface="Segoe" pitchFamily="34" charset="0"/>
              </a:rPr>
              <a:t>icon.</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Click the </a:t>
            </a:r>
            <a:r>
              <a:rPr lang="en-US" sz="1200" b="1" dirty="0">
                <a:latin typeface="Segoe" pitchFamily="34" charset="0"/>
              </a:rPr>
              <a:t>Meet Now </a:t>
            </a:r>
            <a:r>
              <a:rPr lang="en-US" sz="1200" dirty="0">
                <a:latin typeface="Segoe" pitchFamily="34" charset="0"/>
              </a:rPr>
              <a:t>button.</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Microsoft® Office Live Meeting </a:t>
            </a:r>
            <a:r>
              <a:rPr lang="en-US" sz="1200" dirty="0">
                <a:latin typeface="Segoe" pitchFamily="34" charset="0"/>
              </a:rPr>
              <a:t>window, click </a:t>
            </a:r>
            <a:r>
              <a:rPr lang="en-US" sz="1200" b="1" dirty="0">
                <a:latin typeface="Segoe" pitchFamily="34" charset="0"/>
              </a:rPr>
              <a:t>Meeting, </a:t>
            </a:r>
            <a:r>
              <a:rPr lang="en-US" sz="1200" dirty="0">
                <a:latin typeface="Segoe" pitchFamily="34" charset="0"/>
              </a:rPr>
              <a:t>click</a:t>
            </a:r>
            <a:r>
              <a:rPr lang="en-US" sz="1200" b="1" dirty="0">
                <a:latin typeface="Segoe" pitchFamily="34" charset="0"/>
              </a:rPr>
              <a:t> Invite, </a:t>
            </a:r>
            <a:r>
              <a:rPr lang="en-US" sz="1200" dirty="0">
                <a:latin typeface="Segoe" pitchFamily="34" charset="0"/>
              </a:rPr>
              <a:t>and then click </a:t>
            </a:r>
            <a:r>
              <a:rPr lang="en-US" sz="1200" b="1" dirty="0">
                <a:latin typeface="Segoe" pitchFamily="34" charset="0"/>
              </a:rPr>
              <a:t>By E-Mail.</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To </a:t>
            </a:r>
            <a:r>
              <a:rPr lang="en-US" sz="1200" dirty="0">
                <a:latin typeface="Segoe" pitchFamily="34" charset="0"/>
              </a:rPr>
              <a:t>box in the Outlook Invitation window, type the e-mail addresses of the people you want to invite or click the </a:t>
            </a:r>
            <a:r>
              <a:rPr lang="en-US" sz="1200" b="1" dirty="0">
                <a:latin typeface="Segoe" pitchFamily="34" charset="0"/>
              </a:rPr>
              <a:t>To button to </a:t>
            </a:r>
            <a:r>
              <a:rPr lang="en-US" sz="1200" dirty="0">
                <a:latin typeface="Segoe" pitchFamily="34" charset="0"/>
              </a:rPr>
              <a:t>select attendees, and then click </a:t>
            </a:r>
            <a:r>
              <a:rPr lang="en-US" sz="1200" b="1" dirty="0">
                <a:latin typeface="Segoe" pitchFamily="34" charset="0"/>
              </a:rPr>
              <a:t>Send.</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Pick up the phone and dial the conference call number to complete the audio portion of the call.</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share an application or your desktop, 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Content, </a:t>
            </a:r>
            <a:r>
              <a:rPr lang="en-US" sz="1200" dirty="0">
                <a:latin typeface="Segoe" pitchFamily="34" charset="0"/>
              </a:rPr>
              <a:t>click </a:t>
            </a:r>
            <a:r>
              <a:rPr lang="en-US" sz="1200" b="1" dirty="0">
                <a:latin typeface="Segoe" pitchFamily="34" charset="0"/>
              </a:rPr>
              <a:t>Share, </a:t>
            </a:r>
            <a:r>
              <a:rPr lang="en-US" sz="1200" dirty="0">
                <a:latin typeface="Segoe" pitchFamily="34" charset="0"/>
              </a:rPr>
              <a:t>and then point to </a:t>
            </a:r>
            <a:r>
              <a:rPr lang="en-US" sz="1200" b="1" dirty="0">
                <a:latin typeface="Segoe" pitchFamily="34" charset="0"/>
              </a:rPr>
              <a:t>Share a Program </a:t>
            </a:r>
            <a:r>
              <a:rPr lang="en-US" sz="1200" dirty="0">
                <a:latin typeface="Segoe" pitchFamily="34" charset="0"/>
              </a:rPr>
              <a:t>or </a:t>
            </a:r>
            <a:r>
              <a:rPr lang="en-US" sz="1200" b="1" dirty="0">
                <a:latin typeface="Segoe" pitchFamily="34" charset="0"/>
              </a:rPr>
              <a:t>Share Your Desktop, </a:t>
            </a:r>
            <a:r>
              <a:rPr lang="en-US" sz="1200" dirty="0">
                <a:latin typeface="Segoe" pitchFamily="34" charset="0"/>
              </a:rPr>
              <a:t>and then select the option you want.</a:t>
            </a:r>
          </a:p>
          <a:p>
            <a:pPr marL="228600" indent="-228600">
              <a:buFontTx/>
              <a:buAutoNum type="arabicPeriod"/>
              <a:defRPr/>
            </a:pPr>
            <a:endParaRPr lang="en-US" sz="1200" b="1" dirty="0">
              <a:latin typeface="Segoe" pitchFamily="34" charset="0"/>
            </a:endParaRPr>
          </a:p>
          <a:p>
            <a:pPr>
              <a:defRPr/>
            </a:pPr>
            <a:r>
              <a:rPr lang="en-US" sz="1200" b="1" dirty="0">
                <a:latin typeface="Segoe" pitchFamily="34" charset="0"/>
              </a:rPr>
              <a:t>TIP:</a:t>
            </a:r>
            <a:r>
              <a:rPr lang="en-US" sz="1200" dirty="0">
                <a:latin typeface="Segoe" pitchFamily="34" charset="0"/>
              </a:rPr>
              <a:t> If you want to invite additional people to the meeting after it starts, 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Meeting, </a:t>
            </a:r>
            <a:r>
              <a:rPr lang="en-US" sz="1200" dirty="0">
                <a:latin typeface="Segoe" pitchFamily="34" charset="0"/>
              </a:rPr>
              <a:t>click </a:t>
            </a:r>
            <a:r>
              <a:rPr lang="en-US" sz="1200" b="1" dirty="0">
                <a:latin typeface="Segoe" pitchFamily="34" charset="0"/>
              </a:rPr>
              <a:t>Invite, </a:t>
            </a:r>
            <a:r>
              <a:rPr lang="en-US" sz="1200" dirty="0">
                <a:latin typeface="Segoe" pitchFamily="34" charset="0"/>
              </a:rPr>
              <a:t>click </a:t>
            </a:r>
            <a:r>
              <a:rPr lang="en-US" sz="1200" b="1" dirty="0">
                <a:latin typeface="Segoe" pitchFamily="34" charset="0"/>
              </a:rPr>
              <a:t>By E-mail, </a:t>
            </a:r>
            <a:r>
              <a:rPr lang="en-US" sz="1200" dirty="0">
                <a:latin typeface="Segoe" pitchFamily="34" charset="0"/>
              </a:rPr>
              <a:t>enter the e-mail addresses of the people you want to invite in the </a:t>
            </a:r>
            <a:r>
              <a:rPr lang="en-US" sz="1200" b="1" dirty="0">
                <a:latin typeface="Segoe" pitchFamily="34" charset="0"/>
              </a:rPr>
              <a:t>To </a:t>
            </a:r>
            <a:r>
              <a:rPr lang="en-US" sz="1200" dirty="0">
                <a:latin typeface="Segoe" pitchFamily="34" charset="0"/>
              </a:rPr>
              <a:t>line, and then click </a:t>
            </a:r>
            <a:r>
              <a:rPr lang="en-US" sz="1200" b="1" dirty="0">
                <a:latin typeface="Segoe" pitchFamily="34" charset="0"/>
              </a:rPr>
              <a:t>Send.</a:t>
            </a:r>
            <a:endParaRPr lang="en-US" sz="1000" dirty="0">
              <a:latin typeface="Segoe" pitchFamily="34" charset="0"/>
            </a:endParaRPr>
          </a:p>
        </p:txBody>
      </p:sp>
      <p:pic>
        <p:nvPicPr>
          <p:cNvPr id="4104" name="Picture 2"/>
          <p:cNvPicPr>
            <a:picLocks noChangeAspect="1" noChangeArrowheads="1"/>
          </p:cNvPicPr>
          <p:nvPr/>
        </p:nvPicPr>
        <p:blipFill>
          <a:blip r:embed="rId3"/>
          <a:srcRect/>
          <a:stretch>
            <a:fillRect/>
          </a:stretch>
        </p:blipFill>
        <p:spPr bwMode="auto">
          <a:xfrm>
            <a:off x="5554663" y="1524000"/>
            <a:ext cx="2674937" cy="2133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5124"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5125"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Start meetings with Live Meeting Service</a:t>
            </a:r>
            <a:endParaRPr lang="en-US" sz="1400" b="1" dirty="0">
              <a:latin typeface="Segoe" pitchFamily="34" charset="0"/>
            </a:endParaRPr>
          </a:p>
        </p:txBody>
      </p:sp>
      <p:pic>
        <p:nvPicPr>
          <p:cNvPr id="5126"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4495800" cy="5078413"/>
          </a:xfrm>
          <a:prstGeom prst="rect">
            <a:avLst/>
          </a:prstGeom>
          <a:noFill/>
        </p:spPr>
        <p:txBody>
          <a:bodyPr>
            <a:spAutoFit/>
          </a:bodyPr>
          <a:lstStyle/>
          <a:p>
            <a:pPr>
              <a:defRPr/>
            </a:pPr>
            <a:r>
              <a:rPr lang="en-US" sz="1200" b="1" dirty="0">
                <a:latin typeface="Segoe" pitchFamily="34" charset="0"/>
              </a:rPr>
              <a:t>Start a Live Meeting from the Outlook Conferencing plug-in—you can include people outside the company</a:t>
            </a:r>
          </a:p>
          <a:p>
            <a:pPr>
              <a:defRPr/>
            </a:pPr>
            <a:endParaRPr lang="en-US" sz="1200" b="1" dirty="0">
              <a:latin typeface="Segoe" pitchFamily="34" charset="0"/>
            </a:endParaRPr>
          </a:p>
          <a:p>
            <a:pPr marL="225425" indent="-225425">
              <a:buFont typeface="+mj-lt"/>
              <a:buAutoNum type="arabicPeriod"/>
              <a:defRPr/>
            </a:pPr>
            <a:r>
              <a:rPr lang="en-US" sz="1200" dirty="0">
                <a:latin typeface="Segoe" pitchFamily="34" charset="0"/>
              </a:rPr>
              <a:t>Open Microsoft® Office Outlook®, and then on the Conferencing toolbar, click </a:t>
            </a:r>
            <a:r>
              <a:rPr lang="en-US" sz="1200" b="1" dirty="0">
                <a:latin typeface="Segoe" pitchFamily="34" charset="0"/>
              </a:rPr>
              <a:t>Meet Now, </a:t>
            </a:r>
            <a:r>
              <a:rPr lang="en-US" sz="1200" dirty="0">
                <a:latin typeface="Segoe" pitchFamily="34" charset="0"/>
              </a:rPr>
              <a:t>then click </a:t>
            </a:r>
            <a:r>
              <a:rPr lang="en-US" sz="1200" b="1" dirty="0">
                <a:latin typeface="Segoe" pitchFamily="34" charset="0"/>
              </a:rPr>
              <a:t>Live Meeting Service.</a:t>
            </a:r>
          </a:p>
          <a:p>
            <a:pPr marL="225425" indent="-225425">
              <a:defRPr/>
            </a:pPr>
            <a:endParaRPr lang="en-US" sz="1200" b="1" dirty="0">
              <a:latin typeface="Segoe" pitchFamily="34" charset="0"/>
            </a:endParaRPr>
          </a:p>
          <a:p>
            <a:pPr marL="225425" indent="-225425">
              <a:defRPr/>
            </a:pPr>
            <a:r>
              <a:rPr lang="en-US" sz="1200" dirty="0">
                <a:latin typeface="Segoe" pitchFamily="34" charset="0"/>
              </a:rPr>
              <a:t>2. An Outlook Meet Now invitation window appears and Microsoft Office Live Meeting opens in the background. In the </a:t>
            </a:r>
            <a:r>
              <a:rPr lang="en-US" sz="1200" b="1" dirty="0">
                <a:latin typeface="Segoe" pitchFamily="34" charset="0"/>
              </a:rPr>
              <a:t>Meet Now invitation </a:t>
            </a:r>
            <a:r>
              <a:rPr lang="en-US" sz="1200" dirty="0">
                <a:latin typeface="Segoe" pitchFamily="34" charset="0"/>
              </a:rPr>
              <a:t>window, in the </a:t>
            </a:r>
            <a:r>
              <a:rPr lang="en-US" sz="1200" b="1" dirty="0">
                <a:latin typeface="Segoe" pitchFamily="34" charset="0"/>
              </a:rPr>
              <a:t>To </a:t>
            </a:r>
            <a:r>
              <a:rPr lang="en-US" sz="1200" dirty="0">
                <a:latin typeface="Segoe" pitchFamily="34" charset="0"/>
              </a:rPr>
              <a:t>box, enter the e-mail addresses of the people you want to invite, and then click </a:t>
            </a:r>
            <a:r>
              <a:rPr lang="en-US" sz="1200" b="1" dirty="0">
                <a:latin typeface="Segoe" pitchFamily="34" charset="0"/>
              </a:rPr>
              <a:t>Send.</a:t>
            </a:r>
          </a:p>
          <a:p>
            <a:pPr marL="225425" indent="-225425">
              <a:defRPr/>
            </a:pPr>
            <a:endParaRPr lang="en-US" sz="1200" b="1" dirty="0">
              <a:latin typeface="Segoe" pitchFamily="34" charset="0"/>
            </a:endParaRPr>
          </a:p>
          <a:p>
            <a:pPr marL="225425" indent="-225425">
              <a:defRPr/>
            </a:pPr>
            <a:r>
              <a:rPr lang="en-US" sz="1200" dirty="0">
                <a:latin typeface="Segoe" pitchFamily="34" charset="0"/>
              </a:rPr>
              <a:t>3. In Live Meeting, you can start an application-sharing session at any time. To start application-sharing, click </a:t>
            </a:r>
            <a:r>
              <a:rPr lang="en-US" sz="1200" b="1" dirty="0">
                <a:latin typeface="Segoe" pitchFamily="34" charset="0"/>
              </a:rPr>
              <a:t>Share, and then select the </a:t>
            </a:r>
            <a:r>
              <a:rPr lang="en-US" sz="1200" dirty="0">
                <a:latin typeface="Segoe" pitchFamily="34" charset="0"/>
              </a:rPr>
              <a:t>option you want.</a:t>
            </a:r>
          </a:p>
          <a:p>
            <a:pPr marL="225425" indent="-225425">
              <a:defRPr/>
            </a:pPr>
            <a:endParaRPr lang="en-US" sz="1200" dirty="0">
              <a:latin typeface="Segoe" pitchFamily="34" charset="0"/>
            </a:endParaRPr>
          </a:p>
          <a:p>
            <a:pPr marL="225425" indent="-225425">
              <a:defRPr/>
            </a:pPr>
            <a:r>
              <a:rPr lang="en-US" sz="1200" dirty="0">
                <a:latin typeface="Segoe" pitchFamily="34" charset="0"/>
              </a:rPr>
              <a:t>4. Typically, you’d pick up the phone and dial your conference call number to start the audio portion of the meeting (if you are meeting with only one person, you can simply call his or her number). However, if you’re using computer audio, a separate telephone call is not required.</a:t>
            </a:r>
          </a:p>
          <a:p>
            <a:pPr>
              <a:defRPr/>
            </a:pPr>
            <a:endParaRPr lang="en-US" sz="1200" b="1" dirty="0">
              <a:latin typeface="Segoe" pitchFamily="34" charset="0"/>
            </a:endParaRPr>
          </a:p>
          <a:p>
            <a:pPr>
              <a:defRPr/>
            </a:pPr>
            <a:r>
              <a:rPr lang="en-US" sz="1200" b="1" dirty="0">
                <a:latin typeface="Segoe" pitchFamily="34" charset="0"/>
              </a:rPr>
              <a:t>TIP</a:t>
            </a:r>
            <a:r>
              <a:rPr lang="en-US" sz="1200" dirty="0">
                <a:latin typeface="Segoe" pitchFamily="34" charset="0"/>
              </a:rPr>
              <a:t>: If you want to invite additional people to the meeting after it starts, 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Meeting, </a:t>
            </a:r>
            <a:r>
              <a:rPr lang="en-US" sz="1200" dirty="0">
                <a:latin typeface="Segoe" pitchFamily="34" charset="0"/>
              </a:rPr>
              <a:t>click</a:t>
            </a:r>
            <a:r>
              <a:rPr lang="en-US" sz="1200" b="1" dirty="0">
                <a:latin typeface="Segoe" pitchFamily="34" charset="0"/>
              </a:rPr>
              <a:t> Invite, click </a:t>
            </a:r>
            <a:r>
              <a:rPr lang="en-US" sz="1200" dirty="0">
                <a:latin typeface="Segoe" pitchFamily="34" charset="0"/>
              </a:rPr>
              <a:t>By</a:t>
            </a:r>
            <a:r>
              <a:rPr lang="en-US" sz="1200" b="1" dirty="0">
                <a:latin typeface="Segoe" pitchFamily="34" charset="0"/>
              </a:rPr>
              <a:t> E-mail, </a:t>
            </a:r>
            <a:r>
              <a:rPr lang="en-US" sz="1200" dirty="0">
                <a:latin typeface="Segoe" pitchFamily="34" charset="0"/>
              </a:rPr>
              <a:t>enter the e-mail addresses of the people you want to invite in the </a:t>
            </a:r>
            <a:r>
              <a:rPr lang="en-US" sz="1200" b="1" dirty="0">
                <a:latin typeface="Segoe" pitchFamily="34" charset="0"/>
              </a:rPr>
              <a:t>To </a:t>
            </a:r>
            <a:r>
              <a:rPr lang="en-US" sz="1200" dirty="0">
                <a:latin typeface="Segoe" pitchFamily="34" charset="0"/>
              </a:rPr>
              <a:t>line, and then click </a:t>
            </a:r>
            <a:r>
              <a:rPr lang="en-US" sz="1200" b="1" dirty="0">
                <a:latin typeface="Segoe" pitchFamily="34" charset="0"/>
              </a:rPr>
              <a:t>Send.</a:t>
            </a:r>
            <a:endParaRPr lang="en-US" sz="1000" dirty="0">
              <a:latin typeface="Segoe" pitchFamily="34" charset="0"/>
            </a:endParaRPr>
          </a:p>
        </p:txBody>
      </p:sp>
      <p:pic>
        <p:nvPicPr>
          <p:cNvPr id="5128" name="Picture 2"/>
          <p:cNvPicPr>
            <a:picLocks noChangeAspect="1" noChangeArrowheads="1"/>
          </p:cNvPicPr>
          <p:nvPr/>
        </p:nvPicPr>
        <p:blipFill>
          <a:blip r:embed="rId3"/>
          <a:srcRect/>
          <a:stretch>
            <a:fillRect/>
          </a:stretch>
        </p:blipFill>
        <p:spPr bwMode="auto">
          <a:xfrm>
            <a:off x="5489575" y="1524000"/>
            <a:ext cx="2663825" cy="2971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6148"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6149"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Join meetings from Communicator</a:t>
            </a:r>
            <a:endParaRPr lang="en-US" sz="1400" b="1" dirty="0">
              <a:latin typeface="Segoe" pitchFamily="34" charset="0"/>
            </a:endParaRPr>
          </a:p>
        </p:txBody>
      </p:sp>
      <p:pic>
        <p:nvPicPr>
          <p:cNvPr id="6150"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3886200" cy="3785652"/>
          </a:xfrm>
          <a:prstGeom prst="rect">
            <a:avLst/>
          </a:prstGeom>
          <a:noFill/>
        </p:spPr>
        <p:txBody>
          <a:bodyPr>
            <a:spAutoFit/>
          </a:bodyPr>
          <a:lstStyle/>
          <a:p>
            <a:pPr>
              <a:defRPr/>
            </a:pPr>
            <a:r>
              <a:rPr lang="en-US" sz="1200" b="1" dirty="0">
                <a:latin typeface="Segoe" pitchFamily="34" charset="0"/>
              </a:rPr>
              <a:t>Join a Live Meeting from a Share Information Invitation </a:t>
            </a:r>
            <a:r>
              <a:rPr lang="en-US" sz="1200" b="1" dirty="0" smtClean="0">
                <a:latin typeface="Segoe" pitchFamily="34" charset="0"/>
              </a:rPr>
              <a:t>in Microsoft</a:t>
            </a:r>
            <a:r>
              <a:rPr lang="en-US" sz="1200" b="1" dirty="0">
                <a:latin typeface="Segoe" pitchFamily="34" charset="0"/>
              </a:rPr>
              <a:t>® Office Communicator 2007</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When someone sends you an invitation to Share Information Using Live Meeting, you receive an alert on your desktop. Click anywhere on the left pane of the alert to accept the invitation.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If the alert fades, click the </a:t>
            </a:r>
            <a:r>
              <a:rPr lang="en-US" sz="1200" b="1" dirty="0">
                <a:latin typeface="Segoe" pitchFamily="34" charset="0"/>
              </a:rPr>
              <a:t>Start </a:t>
            </a:r>
            <a:r>
              <a:rPr lang="en-US" sz="1200" dirty="0">
                <a:latin typeface="Segoe" pitchFamily="34" charset="0"/>
              </a:rPr>
              <a:t>(ALT + G) link in the Communicator Conversation window to accept the Share Information Using Live Meeting invitation.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Microsoft Office Live Meeting opens and you have joined the Live Meeting Sharing session. Typically the person who invites you will call you directly or supply a conference call number to complete the audio portion of the Live Meeting. However, if you’re using computer audio, a separate telephone is not required.</a:t>
            </a:r>
            <a:endParaRPr lang="en-US" sz="1000" dirty="0">
              <a:latin typeface="Segoe" pitchFamily="34" charset="0"/>
            </a:endParaRPr>
          </a:p>
        </p:txBody>
      </p:sp>
      <p:pic>
        <p:nvPicPr>
          <p:cNvPr id="6152" name="Picture 2"/>
          <p:cNvPicPr>
            <a:picLocks noChangeAspect="1" noChangeArrowheads="1"/>
          </p:cNvPicPr>
          <p:nvPr/>
        </p:nvPicPr>
        <p:blipFill>
          <a:blip r:embed="rId3"/>
          <a:srcRect/>
          <a:stretch>
            <a:fillRect/>
          </a:stretch>
        </p:blipFill>
        <p:spPr bwMode="auto">
          <a:xfrm>
            <a:off x="5002213" y="1524000"/>
            <a:ext cx="2846387" cy="1676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sp>
        <p:nvSpPr>
          <p:cNvPr id="7173"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Join a Meet Now meeting from Outlook</a:t>
            </a:r>
            <a:endParaRPr lang="en-US" sz="1400" b="1" dirty="0">
              <a:latin typeface="Segoe" pitchFamily="34" charset="0"/>
            </a:endParaRPr>
          </a:p>
        </p:txBody>
      </p:sp>
      <p:pic>
        <p:nvPicPr>
          <p:cNvPr id="7174"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4191000" cy="2124075"/>
          </a:xfrm>
          <a:prstGeom prst="rect">
            <a:avLst/>
          </a:prstGeom>
          <a:noFill/>
        </p:spPr>
        <p:txBody>
          <a:bodyPr>
            <a:spAutoFit/>
          </a:bodyPr>
          <a:lstStyle/>
          <a:p>
            <a:pPr>
              <a:defRPr/>
            </a:pPr>
            <a:r>
              <a:rPr lang="en-US" sz="1200" b="1" dirty="0">
                <a:latin typeface="Segoe" pitchFamily="34" charset="0"/>
              </a:rPr>
              <a:t>Join a Meet Now meeting in Microsoft® Office </a:t>
            </a:r>
            <a:endParaRPr lang="en-US" sz="1200" b="1" dirty="0" smtClean="0">
              <a:latin typeface="Segoe" pitchFamily="34" charset="0"/>
            </a:endParaRPr>
          </a:p>
          <a:p>
            <a:pPr>
              <a:defRPr/>
            </a:pPr>
            <a:r>
              <a:rPr lang="en-US" sz="1200" b="1" dirty="0" smtClean="0">
                <a:latin typeface="Segoe" pitchFamily="34" charset="0"/>
              </a:rPr>
              <a:t>Live </a:t>
            </a:r>
            <a:r>
              <a:rPr lang="en-US" sz="1200" b="1" dirty="0">
                <a:latin typeface="Segoe" pitchFamily="34" charset="0"/>
              </a:rPr>
              <a:t>Meeting from an invitation in Microsoft Office Outlook® 2007</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In your Outlook inbox, open the </a:t>
            </a:r>
            <a:r>
              <a:rPr lang="en-US" sz="1200" b="1" dirty="0">
                <a:latin typeface="Segoe" pitchFamily="34" charset="0"/>
              </a:rPr>
              <a:t>Meet Now invitation item.</a:t>
            </a:r>
          </a:p>
          <a:p>
            <a:pPr marL="228600" indent="-228600">
              <a:buFontTx/>
              <a:buAutoNum type="arabicPeriod"/>
              <a:defRPr/>
            </a:pPr>
            <a:r>
              <a:rPr lang="en-US" sz="1200" dirty="0">
                <a:latin typeface="Segoe" pitchFamily="34" charset="0"/>
              </a:rPr>
              <a:t>Click the </a:t>
            </a:r>
            <a:r>
              <a:rPr lang="en-US" sz="1200" b="1" dirty="0">
                <a:latin typeface="Segoe" pitchFamily="34" charset="0"/>
              </a:rPr>
              <a:t>Join the Meeting link in the invitation.</a:t>
            </a:r>
          </a:p>
          <a:p>
            <a:pPr marL="228600" indent="-228600">
              <a:buFontTx/>
              <a:buAutoNum type="arabicPeriod"/>
              <a:defRPr/>
            </a:pPr>
            <a:r>
              <a:rPr lang="en-US" sz="1200" dirty="0">
                <a:latin typeface="Segoe" pitchFamily="34" charset="0"/>
              </a:rPr>
              <a:t>Pick up the phone and dial the Conference Call number provided in the invitation. When prompted, enter your Participant Code. If you  are the meeting Leader, enter your Leader Code.</a:t>
            </a:r>
            <a:endParaRPr lang="en-US" sz="1000" dirty="0">
              <a:latin typeface="Segoe" pitchFamily="34" charset="0"/>
            </a:endParaRPr>
          </a:p>
        </p:txBody>
      </p:sp>
      <p:pic>
        <p:nvPicPr>
          <p:cNvPr id="7176" name="Picture 2"/>
          <p:cNvPicPr>
            <a:picLocks noChangeAspect="1" noChangeArrowheads="1"/>
          </p:cNvPicPr>
          <p:nvPr/>
        </p:nvPicPr>
        <p:blipFill>
          <a:blip r:embed="rId3"/>
          <a:srcRect/>
          <a:stretch>
            <a:fillRect/>
          </a:stretch>
        </p:blipFill>
        <p:spPr bwMode="auto">
          <a:xfrm>
            <a:off x="5105400" y="1219200"/>
            <a:ext cx="3197506" cy="4953000"/>
          </a:xfrm>
          <a:prstGeom prst="rect">
            <a:avLst/>
          </a:prstGeom>
          <a:noFill/>
          <a:ln w="9525">
            <a:noFill/>
            <a:miter lim="800000"/>
            <a:headEnd/>
            <a:tailEnd/>
          </a:ln>
        </p:spPr>
      </p:pic>
      <p:pic>
        <p:nvPicPr>
          <p:cNvPr id="7177" name="Picture 3"/>
          <p:cNvPicPr>
            <a:picLocks noChangeAspect="1" noChangeArrowheads="1"/>
          </p:cNvPicPr>
          <p:nvPr/>
        </p:nvPicPr>
        <p:blipFill>
          <a:blip r:embed="rId4"/>
          <a:srcRect/>
          <a:stretch>
            <a:fillRect/>
          </a:stretch>
        </p:blipFill>
        <p:spPr bwMode="auto">
          <a:xfrm>
            <a:off x="914400" y="3733800"/>
            <a:ext cx="2736850" cy="1676400"/>
          </a:xfrm>
          <a:prstGeom prst="rect">
            <a:avLst/>
          </a:prstGeom>
          <a:noFill/>
          <a:ln w="9525">
            <a:noFill/>
            <a:miter lim="800000"/>
            <a:headEnd/>
            <a:tailEnd/>
          </a:ln>
        </p:spPr>
      </p:pic>
      <p:cxnSp>
        <p:nvCxnSpPr>
          <p:cNvPr id="7172"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8196"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8197"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Join a Scheduled Live Meeting</a:t>
            </a:r>
            <a:endParaRPr lang="en-US" sz="1400" b="1" dirty="0">
              <a:latin typeface="Segoe" pitchFamily="34" charset="0"/>
            </a:endParaRPr>
          </a:p>
        </p:txBody>
      </p:sp>
      <p:pic>
        <p:nvPicPr>
          <p:cNvPr id="8198"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4038600" cy="4154488"/>
          </a:xfrm>
          <a:prstGeom prst="rect">
            <a:avLst/>
          </a:prstGeom>
          <a:noFill/>
        </p:spPr>
        <p:txBody>
          <a:bodyPr>
            <a:spAutoFit/>
          </a:bodyPr>
          <a:lstStyle/>
          <a:p>
            <a:pPr>
              <a:defRPr/>
            </a:pPr>
            <a:r>
              <a:rPr lang="en-US" sz="1200" b="1" dirty="0">
                <a:latin typeface="Segoe" pitchFamily="34" charset="0"/>
              </a:rPr>
              <a:t>Join a Scheduled Live Meeting</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When someone sends you an invitation to Share Information Using Live Meeting, you receive an alert on your desktop. Click anywhere on the left pane of the alert to accept the invitation.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If the alert fades, click the </a:t>
            </a:r>
            <a:r>
              <a:rPr lang="en-US" sz="1200" b="1" dirty="0">
                <a:latin typeface="Segoe" pitchFamily="34" charset="0"/>
              </a:rPr>
              <a:t>Start </a:t>
            </a:r>
            <a:r>
              <a:rPr lang="en-US" sz="1200" dirty="0">
                <a:latin typeface="Segoe" pitchFamily="34" charset="0"/>
              </a:rPr>
              <a:t>(ALT + G) link in the Communicator Conversation window to accept the Share Information Using Live Meeting invitation.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Live Meeting opens and you have joined the Live Meeting Sharing session. Typically the person who invites you will call you directly or supply a conference call number to complete the audio portion of the Live Meeting.</a:t>
            </a:r>
          </a:p>
          <a:p>
            <a:pPr>
              <a:defRPr/>
            </a:pPr>
            <a:endParaRPr lang="en-US" sz="1200" b="1" dirty="0">
              <a:latin typeface="Segoe" pitchFamily="34" charset="0"/>
            </a:endParaRPr>
          </a:p>
          <a:p>
            <a:pPr>
              <a:defRPr/>
            </a:pPr>
            <a:r>
              <a:rPr lang="en-US" sz="1200" b="1" dirty="0">
                <a:latin typeface="Segoe" pitchFamily="34" charset="0"/>
              </a:rPr>
              <a:t>TIP: </a:t>
            </a:r>
            <a:r>
              <a:rPr lang="en-US" sz="1200" dirty="0">
                <a:latin typeface="Segoe" pitchFamily="34" charset="0"/>
              </a:rPr>
              <a:t>When you join the meeting, you join the meeting as an Attendee, which means you cannot control a slide presentation. If you need additional privileges, ask the person who sent you the invitation to give you Presenter privileges.</a:t>
            </a:r>
            <a:endParaRPr lang="en-US" sz="1000" dirty="0">
              <a:latin typeface="Segoe" pitchFamily="34" charset="0"/>
            </a:endParaRPr>
          </a:p>
        </p:txBody>
      </p:sp>
      <p:pic>
        <p:nvPicPr>
          <p:cNvPr id="8200" name="Picture 2"/>
          <p:cNvPicPr>
            <a:picLocks noChangeAspect="1" noChangeArrowheads="1"/>
          </p:cNvPicPr>
          <p:nvPr/>
        </p:nvPicPr>
        <p:blipFill>
          <a:blip r:embed="rId3"/>
          <a:srcRect/>
          <a:stretch>
            <a:fillRect/>
          </a:stretch>
        </p:blipFill>
        <p:spPr bwMode="auto">
          <a:xfrm>
            <a:off x="5184775" y="1524000"/>
            <a:ext cx="3044825" cy="2743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9220"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9221"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Connect to audio and video in a meeting</a:t>
            </a:r>
            <a:endParaRPr lang="en-US" sz="1400" b="1" dirty="0">
              <a:latin typeface="Segoe" pitchFamily="34" charset="0"/>
            </a:endParaRPr>
          </a:p>
        </p:txBody>
      </p:sp>
      <p:pic>
        <p:nvPicPr>
          <p:cNvPr id="9222"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9" name="TextBox 8"/>
          <p:cNvSpPr txBox="1"/>
          <p:nvPr/>
        </p:nvSpPr>
        <p:spPr>
          <a:xfrm>
            <a:off x="838200" y="1447800"/>
            <a:ext cx="4191000" cy="5262979"/>
          </a:xfrm>
          <a:prstGeom prst="rect">
            <a:avLst/>
          </a:prstGeom>
          <a:noFill/>
        </p:spPr>
        <p:txBody>
          <a:bodyPr>
            <a:spAutoFit/>
          </a:bodyPr>
          <a:lstStyle/>
          <a:p>
            <a:pPr>
              <a:defRPr/>
            </a:pPr>
            <a:r>
              <a:rPr lang="en-US" sz="1200" b="1" dirty="0">
                <a:latin typeface="Segoe" pitchFamily="34" charset="0"/>
              </a:rPr>
              <a:t>Join a Live Meeting from a Share Information Invitation </a:t>
            </a:r>
            <a:r>
              <a:rPr lang="en-US" sz="1200" b="1" dirty="0" smtClean="0">
                <a:latin typeface="Segoe" pitchFamily="34" charset="0"/>
              </a:rPr>
              <a:t>in Microsoft</a:t>
            </a:r>
            <a:r>
              <a:rPr lang="en-US" sz="1200" b="1" dirty="0">
                <a:latin typeface="Segoe" pitchFamily="34" charset="0"/>
              </a:rPr>
              <a:t>® Office Communicator 2007 and connect to audio and </a:t>
            </a:r>
            <a:r>
              <a:rPr lang="en-US" sz="1200" b="1" dirty="0" smtClean="0">
                <a:latin typeface="Segoe" pitchFamily="34" charset="0"/>
              </a:rPr>
              <a:t>video</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From your calendar, open the meeting invitation and click the </a:t>
            </a:r>
            <a:r>
              <a:rPr lang="en-US" sz="1200" b="1" dirty="0">
                <a:latin typeface="Segoe" pitchFamily="34" charset="0"/>
              </a:rPr>
              <a:t>Join the Meeting </a:t>
            </a:r>
            <a:r>
              <a:rPr lang="en-US" sz="1200" dirty="0">
                <a:latin typeface="Segoe" pitchFamily="34" charset="0"/>
              </a:rPr>
              <a:t>link.</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When you are connected to the meeting, computer audio is on by default. If it is not on, in the </a:t>
            </a:r>
            <a:r>
              <a:rPr lang="en-US" sz="1200" b="1" dirty="0">
                <a:latin typeface="Segoe" pitchFamily="34" charset="0"/>
              </a:rPr>
              <a:t>Voice &amp; Video pane, click Join Audio.</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To mute the speakers or microphone, in the </a:t>
            </a:r>
            <a:r>
              <a:rPr lang="en-US" sz="1200" b="1" dirty="0">
                <a:latin typeface="Segoe" pitchFamily="34" charset="0"/>
              </a:rPr>
              <a:t>Voice &amp; Video pane, </a:t>
            </a:r>
            <a:r>
              <a:rPr lang="en-US" sz="1200" dirty="0">
                <a:latin typeface="Segoe" pitchFamily="34" charset="0"/>
              </a:rPr>
              <a:t>click the </a:t>
            </a:r>
            <a:r>
              <a:rPr lang="en-US" sz="1200" b="1" dirty="0">
                <a:latin typeface="Segoe" pitchFamily="34" charset="0"/>
              </a:rPr>
              <a:t>Mute Microphone or Mute Speakers icon.</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To modify the speaker or microphone volume, in the </a:t>
            </a:r>
            <a:r>
              <a:rPr lang="en-US" sz="1200" b="1" dirty="0">
                <a:latin typeface="Segoe" pitchFamily="34" charset="0"/>
              </a:rPr>
              <a:t>Voice &amp; Video </a:t>
            </a:r>
            <a:r>
              <a:rPr lang="en-US" sz="1200" dirty="0">
                <a:latin typeface="Segoe" pitchFamily="34" charset="0"/>
              </a:rPr>
              <a:t>pane, click the </a:t>
            </a:r>
            <a:r>
              <a:rPr lang="en-US" sz="1200" b="1" dirty="0">
                <a:latin typeface="Segoe" pitchFamily="34" charset="0"/>
              </a:rPr>
              <a:t>Microphone or Speaker drop-down and move the </a:t>
            </a:r>
            <a:r>
              <a:rPr lang="en-US" sz="1200" dirty="0">
                <a:latin typeface="Segoe" pitchFamily="34" charset="0"/>
              </a:rPr>
              <a:t>volume slider up or down.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show your video, in the upper right of the voice and video pane, click the </a:t>
            </a:r>
            <a:r>
              <a:rPr lang="en-US" sz="1200" b="1" dirty="0">
                <a:latin typeface="Segoe" pitchFamily="34" charset="0"/>
              </a:rPr>
              <a:t>Webcam icon.</a:t>
            </a:r>
          </a:p>
          <a:p>
            <a:pPr>
              <a:defRPr/>
            </a:pPr>
            <a:endParaRPr lang="en-US" sz="1200" b="1" dirty="0">
              <a:latin typeface="Segoe" pitchFamily="34" charset="0"/>
            </a:endParaRPr>
          </a:p>
          <a:p>
            <a:pPr>
              <a:defRPr/>
            </a:pPr>
            <a:r>
              <a:rPr lang="en-US" sz="1200" b="1" dirty="0">
                <a:latin typeface="Segoe" pitchFamily="34" charset="0"/>
              </a:rPr>
              <a:t>TIP: Run the Set Up Audio and Video feature to help set up your </a:t>
            </a:r>
            <a:r>
              <a:rPr lang="en-US" sz="1200" dirty="0">
                <a:latin typeface="Segoe" pitchFamily="34" charset="0"/>
              </a:rPr>
              <a:t>audio and video devices. First, disconnect from all voice and video conversations. Then, to launch Set Up Audio and Video, in the </a:t>
            </a:r>
            <a:r>
              <a:rPr lang="en-US" sz="1200" b="1" dirty="0">
                <a:latin typeface="Segoe" pitchFamily="34" charset="0"/>
              </a:rPr>
              <a:t>Voice &amp; Video pane, click Options, and then click Set Up Audio and Video.</a:t>
            </a:r>
            <a:endParaRPr lang="en-US" sz="1200" dirty="0">
              <a:latin typeface="Segoe" pitchFamily="34" charset="0"/>
            </a:endParaRPr>
          </a:p>
        </p:txBody>
      </p:sp>
      <p:pic>
        <p:nvPicPr>
          <p:cNvPr id="9224" name="Picture 2"/>
          <p:cNvPicPr>
            <a:picLocks noChangeAspect="1" noChangeArrowheads="1"/>
          </p:cNvPicPr>
          <p:nvPr/>
        </p:nvPicPr>
        <p:blipFill>
          <a:blip r:embed="rId3"/>
          <a:srcRect/>
          <a:stretch>
            <a:fillRect/>
          </a:stretch>
        </p:blipFill>
        <p:spPr bwMode="auto">
          <a:xfrm>
            <a:off x="5635625" y="1524000"/>
            <a:ext cx="2212975" cy="3657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0244"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0245"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Record a meeting</a:t>
            </a:r>
            <a:endParaRPr lang="en-US" sz="1400" b="1" dirty="0">
              <a:latin typeface="Segoe" pitchFamily="34" charset="0"/>
            </a:endParaRPr>
          </a:p>
        </p:txBody>
      </p:sp>
      <p:sp>
        <p:nvSpPr>
          <p:cNvPr id="10246" name="TextBox 8"/>
          <p:cNvSpPr txBox="1">
            <a:spLocks noChangeArrowheads="1"/>
          </p:cNvSpPr>
          <p:nvPr/>
        </p:nvSpPr>
        <p:spPr bwMode="auto">
          <a:xfrm>
            <a:off x="838200" y="1447800"/>
            <a:ext cx="3886200" cy="3416320"/>
          </a:xfrm>
          <a:prstGeom prst="rect">
            <a:avLst/>
          </a:prstGeom>
          <a:noFill/>
          <a:ln w="9525">
            <a:noFill/>
            <a:miter lim="800000"/>
            <a:headEnd/>
            <a:tailEnd/>
          </a:ln>
        </p:spPr>
        <p:txBody>
          <a:bodyPr>
            <a:spAutoFit/>
          </a:bodyPr>
          <a:lstStyle/>
          <a:p>
            <a:r>
              <a:rPr lang="en-US" sz="1200" b="1" dirty="0">
                <a:latin typeface="Segoe" pitchFamily="34" charset="0"/>
              </a:rPr>
              <a:t>To record a </a:t>
            </a:r>
            <a:r>
              <a:rPr lang="en-US" sz="1200" b="1" dirty="0" smtClean="0">
                <a:latin typeface="Segoe" pitchFamily="34" charset="0"/>
              </a:rPr>
              <a:t>meeting</a:t>
            </a:r>
          </a:p>
          <a:p>
            <a:endParaRPr lang="en-US" sz="1200" b="1" dirty="0">
              <a:latin typeface="Segoe" pitchFamily="34" charset="0"/>
            </a:endParaRPr>
          </a:p>
          <a:p>
            <a:r>
              <a:rPr lang="en-US" sz="1200" dirty="0">
                <a:latin typeface="Segoe" pitchFamily="34" charset="0"/>
              </a:rPr>
              <a:t>Before recording your meeting in Microsoft® Office Live Meeting, in the </a:t>
            </a:r>
            <a:r>
              <a:rPr lang="en-US" sz="1200" b="1" dirty="0">
                <a:latin typeface="Segoe" pitchFamily="34" charset="0"/>
              </a:rPr>
              <a:t>Recording </a:t>
            </a:r>
            <a:r>
              <a:rPr lang="en-US" sz="1200" dirty="0">
                <a:latin typeface="Segoe" pitchFamily="34" charset="0"/>
              </a:rPr>
              <a:t>pane, click </a:t>
            </a:r>
            <a:r>
              <a:rPr lang="en-US" sz="1200" b="1" dirty="0">
                <a:latin typeface="Segoe" pitchFamily="34" charset="0"/>
              </a:rPr>
              <a:t>Options </a:t>
            </a:r>
            <a:r>
              <a:rPr lang="en-US" sz="1200" dirty="0">
                <a:latin typeface="Segoe" pitchFamily="34" charset="0"/>
              </a:rPr>
              <a:t>to access the </a:t>
            </a:r>
            <a:r>
              <a:rPr lang="en-US" sz="1200" b="1" dirty="0">
                <a:latin typeface="Segoe" pitchFamily="34" charset="0"/>
              </a:rPr>
              <a:t>Personal Recording Options </a:t>
            </a:r>
            <a:r>
              <a:rPr lang="en-US" sz="1200" dirty="0">
                <a:latin typeface="Segoe" pitchFamily="34" charset="0"/>
              </a:rPr>
              <a:t>dialog box. Choose where you want to save your recording and what you want to record.</a:t>
            </a:r>
          </a:p>
          <a:p>
            <a:endParaRPr lang="en-US" sz="1200" dirty="0">
              <a:latin typeface="Segoe" pitchFamily="34" charset="0"/>
            </a:endParaRPr>
          </a:p>
          <a:p>
            <a:pPr marL="228600" indent="-228600">
              <a:buFont typeface="+mj-lt"/>
              <a:buAutoNum type="arabicPeriod"/>
            </a:pPr>
            <a:r>
              <a:rPr lang="en-US" sz="1200" dirty="0" smtClean="0">
                <a:latin typeface="Segoe" pitchFamily="34" charset="0"/>
              </a:rPr>
              <a:t>To </a:t>
            </a:r>
            <a:r>
              <a:rPr lang="en-US" sz="1200" dirty="0">
                <a:latin typeface="Segoe" pitchFamily="34" charset="0"/>
              </a:rPr>
              <a:t>record your meeting, in the </a:t>
            </a:r>
            <a:r>
              <a:rPr lang="en-US" sz="1200" b="1" dirty="0">
                <a:latin typeface="Segoe" pitchFamily="34" charset="0"/>
              </a:rPr>
              <a:t>Recording </a:t>
            </a:r>
            <a:r>
              <a:rPr lang="en-US" sz="1200" dirty="0">
                <a:latin typeface="Segoe" pitchFamily="34" charset="0"/>
              </a:rPr>
              <a:t>pane, click </a:t>
            </a:r>
            <a:r>
              <a:rPr lang="en-US" sz="1200" b="1" dirty="0">
                <a:latin typeface="Segoe" pitchFamily="34" charset="0"/>
              </a:rPr>
              <a:t>Record</a:t>
            </a:r>
            <a:r>
              <a:rPr lang="en-US" sz="1200" b="1" dirty="0" smtClean="0">
                <a:latin typeface="Segoe" pitchFamily="34" charset="0"/>
              </a:rPr>
              <a:t>.</a:t>
            </a:r>
            <a:endParaRPr lang="en-US" sz="1200" b="1" dirty="0">
              <a:latin typeface="Segoe" pitchFamily="34" charset="0"/>
            </a:endParaRPr>
          </a:p>
          <a:p>
            <a:pPr marL="228600" indent="-228600">
              <a:buFont typeface="+mj-lt"/>
              <a:buAutoNum type="arabicPeriod"/>
            </a:pPr>
            <a:endParaRPr lang="en-US" sz="1200" dirty="0">
              <a:latin typeface="Segoe" pitchFamily="34" charset="0"/>
            </a:endParaRPr>
          </a:p>
          <a:p>
            <a:pPr marL="228600" indent="-228600">
              <a:buFont typeface="+mj-lt"/>
              <a:buAutoNum type="arabicPeriod"/>
            </a:pPr>
            <a:r>
              <a:rPr lang="en-US" sz="1200" dirty="0" smtClean="0">
                <a:latin typeface="Segoe" pitchFamily="34" charset="0"/>
              </a:rPr>
              <a:t>To </a:t>
            </a:r>
            <a:r>
              <a:rPr lang="en-US" sz="1200" dirty="0">
                <a:latin typeface="Segoe" pitchFamily="34" charset="0"/>
              </a:rPr>
              <a:t>save your recording, click the </a:t>
            </a:r>
            <a:r>
              <a:rPr lang="en-US" sz="1200" b="1" dirty="0">
                <a:latin typeface="Segoe" pitchFamily="34" charset="0"/>
              </a:rPr>
              <a:t>Stop </a:t>
            </a:r>
            <a:r>
              <a:rPr lang="en-US" sz="1200" dirty="0">
                <a:latin typeface="Segoe" pitchFamily="34" charset="0"/>
              </a:rPr>
              <a:t>icon, and choose </a:t>
            </a:r>
            <a:r>
              <a:rPr lang="en-US" sz="1200" b="1" dirty="0">
                <a:latin typeface="Segoe" pitchFamily="34" charset="0"/>
              </a:rPr>
              <a:t>Save Recording.</a:t>
            </a:r>
          </a:p>
          <a:p>
            <a:pPr marL="228600" indent="-228600">
              <a:buFont typeface="+mj-lt"/>
              <a:buAutoNum type="arabicPeriod"/>
            </a:pPr>
            <a:endParaRPr lang="en-US" sz="1200" b="1" dirty="0">
              <a:latin typeface="Segoe" pitchFamily="34" charset="0"/>
            </a:endParaRPr>
          </a:p>
          <a:p>
            <a:pPr marL="228600" indent="-228600">
              <a:buFont typeface="+mj-lt"/>
              <a:buAutoNum type="arabicPeriod"/>
            </a:pPr>
            <a:r>
              <a:rPr lang="en-US" sz="1200" dirty="0" smtClean="0">
                <a:latin typeface="Segoe" pitchFamily="34" charset="0"/>
              </a:rPr>
              <a:t>To </a:t>
            </a:r>
            <a:r>
              <a:rPr lang="en-US" sz="1200" dirty="0">
                <a:latin typeface="Segoe" pitchFamily="34" charset="0"/>
              </a:rPr>
              <a:t>check the status of your recording, click </a:t>
            </a:r>
            <a:r>
              <a:rPr lang="en-US" sz="1200" b="1" dirty="0">
                <a:latin typeface="Segoe" pitchFamily="34" charset="0"/>
              </a:rPr>
              <a:t>Start, </a:t>
            </a:r>
            <a:r>
              <a:rPr lang="en-US" sz="1200" dirty="0">
                <a:latin typeface="Segoe" pitchFamily="34" charset="0"/>
              </a:rPr>
              <a:t>click </a:t>
            </a:r>
            <a:r>
              <a:rPr lang="en-US" sz="1200" b="1" dirty="0">
                <a:latin typeface="Segoe" pitchFamily="34" charset="0"/>
              </a:rPr>
              <a:t>All Programs, </a:t>
            </a:r>
            <a:r>
              <a:rPr lang="en-US" sz="1200" dirty="0">
                <a:latin typeface="Segoe" pitchFamily="34" charset="0"/>
              </a:rPr>
              <a:t>click </a:t>
            </a:r>
            <a:r>
              <a:rPr lang="en-US" sz="1200" b="1" dirty="0">
                <a:latin typeface="Segoe" pitchFamily="34" charset="0"/>
              </a:rPr>
              <a:t>Microsoft Office Live Meeting, </a:t>
            </a:r>
            <a:r>
              <a:rPr lang="en-US" sz="1200" dirty="0">
                <a:latin typeface="Segoe" pitchFamily="34" charset="0"/>
              </a:rPr>
              <a:t>and then click </a:t>
            </a:r>
            <a:r>
              <a:rPr lang="en-US" sz="1200" b="1" dirty="0">
                <a:latin typeface="Segoe" pitchFamily="34" charset="0"/>
              </a:rPr>
              <a:t>Microsoft Office Live Meeting Recording Manager.</a:t>
            </a:r>
          </a:p>
        </p:txBody>
      </p:sp>
      <p:pic>
        <p:nvPicPr>
          <p:cNvPr id="10247" name="Picture 9"/>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10248" name="Picture 2"/>
          <p:cNvPicPr>
            <a:picLocks noChangeAspect="1" noChangeArrowheads="1"/>
          </p:cNvPicPr>
          <p:nvPr/>
        </p:nvPicPr>
        <p:blipFill>
          <a:blip r:embed="rId3"/>
          <a:srcRect/>
          <a:stretch>
            <a:fillRect/>
          </a:stretch>
        </p:blipFill>
        <p:spPr bwMode="auto">
          <a:xfrm>
            <a:off x="5183188" y="1600200"/>
            <a:ext cx="2665412" cy="304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1268"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1269"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Find people during a Live Meeting</a:t>
            </a:r>
            <a:endParaRPr lang="en-US" sz="1400" b="1" dirty="0">
              <a:latin typeface="Segoe" pitchFamily="34" charset="0"/>
            </a:endParaRPr>
          </a:p>
        </p:txBody>
      </p:sp>
      <p:sp>
        <p:nvSpPr>
          <p:cNvPr id="11270" name="TextBox 8"/>
          <p:cNvSpPr txBox="1">
            <a:spLocks noChangeArrowheads="1"/>
          </p:cNvSpPr>
          <p:nvPr/>
        </p:nvSpPr>
        <p:spPr bwMode="auto">
          <a:xfrm>
            <a:off x="838200" y="1447800"/>
            <a:ext cx="3886200" cy="2862322"/>
          </a:xfrm>
          <a:prstGeom prst="rect">
            <a:avLst/>
          </a:prstGeom>
          <a:noFill/>
          <a:ln w="9525">
            <a:noFill/>
            <a:miter lim="800000"/>
            <a:headEnd/>
            <a:tailEnd/>
          </a:ln>
        </p:spPr>
        <p:txBody>
          <a:bodyPr>
            <a:spAutoFit/>
          </a:bodyPr>
          <a:lstStyle/>
          <a:p>
            <a:r>
              <a:rPr lang="en-US" sz="1200" b="1" dirty="0">
                <a:latin typeface="Segoe" pitchFamily="34" charset="0"/>
              </a:rPr>
              <a:t>Find and invite people in Microsoft® Office Live Meeting</a:t>
            </a:r>
          </a:p>
          <a:p>
            <a:endParaRPr lang="en-US" sz="1200" b="1" dirty="0">
              <a:latin typeface="Segoe" pitchFamily="34" charset="0"/>
            </a:endParaRPr>
          </a:p>
          <a:p>
            <a:pPr marL="228600" indent="-228600">
              <a:buFont typeface="+mj-lt"/>
              <a:buAutoNum type="arabicPeriod"/>
            </a:pPr>
            <a:r>
              <a:rPr lang="en-US" sz="1200" dirty="0" smtClean="0">
                <a:latin typeface="Segoe" pitchFamily="34" charset="0"/>
              </a:rPr>
              <a:t>To </a:t>
            </a:r>
            <a:r>
              <a:rPr lang="en-US" sz="1200" dirty="0">
                <a:latin typeface="Segoe" pitchFamily="34" charset="0"/>
              </a:rPr>
              <a:t>find a person or people to invite during a Live Meeting, </a:t>
            </a:r>
            <a:r>
              <a:rPr lang="en-US" sz="1200" dirty="0" smtClean="0">
                <a:latin typeface="Segoe" pitchFamily="34" charset="0"/>
              </a:rPr>
              <a:t>click </a:t>
            </a:r>
            <a:r>
              <a:rPr lang="en-US" sz="1200" b="1" dirty="0" smtClean="0">
                <a:latin typeface="Segoe" pitchFamily="34" charset="0"/>
              </a:rPr>
              <a:t>Meeting</a:t>
            </a:r>
            <a:r>
              <a:rPr lang="en-US" sz="1200" b="1" dirty="0">
                <a:latin typeface="Segoe" pitchFamily="34" charset="0"/>
              </a:rPr>
              <a:t>, </a:t>
            </a:r>
            <a:r>
              <a:rPr lang="en-US" sz="1200" dirty="0">
                <a:latin typeface="Segoe" pitchFamily="34" charset="0"/>
              </a:rPr>
              <a:t>click </a:t>
            </a:r>
            <a:r>
              <a:rPr lang="en-US" sz="1200" b="1" dirty="0">
                <a:latin typeface="Segoe" pitchFamily="34" charset="0"/>
              </a:rPr>
              <a:t>Invite, </a:t>
            </a:r>
            <a:r>
              <a:rPr lang="en-US" sz="1200" dirty="0">
                <a:latin typeface="Segoe" pitchFamily="34" charset="0"/>
              </a:rPr>
              <a:t>and then click </a:t>
            </a:r>
            <a:r>
              <a:rPr lang="en-US" sz="1200" b="1" dirty="0">
                <a:latin typeface="Segoe" pitchFamily="34" charset="0"/>
              </a:rPr>
              <a:t>By E-mail</a:t>
            </a:r>
            <a:r>
              <a:rPr lang="en-US" sz="1200" dirty="0">
                <a:latin typeface="Segoe" pitchFamily="34" charset="0"/>
              </a:rPr>
              <a:t>. An Outlook </a:t>
            </a:r>
            <a:r>
              <a:rPr lang="en-US" sz="1200" dirty="0" smtClean="0">
                <a:latin typeface="Segoe" pitchFamily="34" charset="0"/>
              </a:rPr>
              <a:t>invitation window </a:t>
            </a:r>
            <a:r>
              <a:rPr lang="en-US" sz="1200" dirty="0">
                <a:latin typeface="Segoe" pitchFamily="34" charset="0"/>
              </a:rPr>
              <a:t>will open.</a:t>
            </a:r>
          </a:p>
          <a:p>
            <a:pPr marL="228600" indent="-228600">
              <a:buFont typeface="+mj-lt"/>
              <a:buAutoNum type="arabicPeriod"/>
            </a:pPr>
            <a:endParaRPr lang="en-US" sz="1200" dirty="0">
              <a:latin typeface="Segoe" pitchFamily="34" charset="0"/>
            </a:endParaRPr>
          </a:p>
          <a:p>
            <a:pPr marL="228600" indent="-228600">
              <a:buFont typeface="+mj-lt"/>
              <a:buAutoNum type="arabicPeriod"/>
            </a:pPr>
            <a:r>
              <a:rPr lang="en-US" sz="1200" dirty="0" smtClean="0">
                <a:latin typeface="Segoe" pitchFamily="34" charset="0"/>
              </a:rPr>
              <a:t>In </a:t>
            </a:r>
            <a:r>
              <a:rPr lang="en-US" sz="1200" dirty="0">
                <a:latin typeface="Segoe" pitchFamily="34" charset="0"/>
              </a:rPr>
              <a:t>the Outlook invitation window, click </a:t>
            </a:r>
            <a:r>
              <a:rPr lang="en-US" sz="1200" b="1" dirty="0">
                <a:latin typeface="Segoe" pitchFamily="34" charset="0"/>
              </a:rPr>
              <a:t>To.</a:t>
            </a:r>
          </a:p>
          <a:p>
            <a:pPr marL="228600" indent="-228600">
              <a:buFont typeface="+mj-lt"/>
              <a:buAutoNum type="arabicPeriod"/>
            </a:pPr>
            <a:endParaRPr lang="en-US" sz="1200" b="1" dirty="0">
              <a:latin typeface="Segoe" pitchFamily="34" charset="0"/>
            </a:endParaRPr>
          </a:p>
          <a:p>
            <a:pPr marL="228600" indent="-228600">
              <a:buFont typeface="+mj-lt"/>
              <a:buAutoNum type="arabicPeriod"/>
            </a:pPr>
            <a:r>
              <a:rPr lang="en-US" sz="1200" dirty="0" smtClean="0">
                <a:latin typeface="Segoe" pitchFamily="34" charset="0"/>
              </a:rPr>
              <a:t>Type </a:t>
            </a:r>
            <a:r>
              <a:rPr lang="en-US" sz="1200" dirty="0">
                <a:latin typeface="Segoe" pitchFamily="34" charset="0"/>
              </a:rPr>
              <a:t>the name of the person you want to find in the </a:t>
            </a:r>
            <a:r>
              <a:rPr lang="en-US" sz="1200" b="1" dirty="0">
                <a:latin typeface="Segoe" pitchFamily="34" charset="0"/>
              </a:rPr>
              <a:t>Search box </a:t>
            </a:r>
            <a:r>
              <a:rPr lang="en-US" sz="1200" b="1" dirty="0" smtClean="0">
                <a:latin typeface="Segoe" pitchFamily="34" charset="0"/>
              </a:rPr>
              <a:t>of </a:t>
            </a:r>
            <a:r>
              <a:rPr lang="en-US" sz="1200" dirty="0" smtClean="0">
                <a:latin typeface="Segoe" pitchFamily="34" charset="0"/>
              </a:rPr>
              <a:t>the </a:t>
            </a:r>
            <a:r>
              <a:rPr lang="en-US" sz="1200" dirty="0">
                <a:latin typeface="Segoe" pitchFamily="34" charset="0"/>
              </a:rPr>
              <a:t>Global Address List.</a:t>
            </a:r>
          </a:p>
          <a:p>
            <a:endParaRPr lang="en-US" sz="1200" dirty="0">
              <a:latin typeface="Segoe" pitchFamily="34" charset="0"/>
            </a:endParaRPr>
          </a:p>
          <a:p>
            <a:r>
              <a:rPr lang="en-US" sz="1200" b="1" dirty="0">
                <a:latin typeface="Segoe" pitchFamily="34" charset="0"/>
              </a:rPr>
              <a:t>TIP</a:t>
            </a:r>
            <a:r>
              <a:rPr lang="en-US" sz="1200" dirty="0">
                <a:latin typeface="Segoe" pitchFamily="34" charset="0"/>
              </a:rPr>
              <a:t>: To invite a person outside the company, you will need to know the person’s e-mail address. If necessary, you can call the person to get their e-mail address.</a:t>
            </a:r>
            <a:endParaRPr lang="en-US" sz="1200" b="1" dirty="0">
              <a:latin typeface="Segoe" pitchFamily="34" charset="0"/>
            </a:endParaRPr>
          </a:p>
        </p:txBody>
      </p:sp>
      <p:pic>
        <p:nvPicPr>
          <p:cNvPr id="11271" name="Picture 9"/>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11272" name="Picture 2"/>
          <p:cNvPicPr>
            <a:picLocks noChangeAspect="1" noChangeArrowheads="1"/>
          </p:cNvPicPr>
          <p:nvPr/>
        </p:nvPicPr>
        <p:blipFill>
          <a:blip r:embed="rId3"/>
          <a:srcRect/>
          <a:stretch>
            <a:fillRect/>
          </a:stretch>
        </p:blipFill>
        <p:spPr bwMode="auto">
          <a:xfrm>
            <a:off x="5387975" y="1600200"/>
            <a:ext cx="2917825" cy="2057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3048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sp>
        <p:nvSpPr>
          <p:cNvPr id="12293"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Find people when starting a Live Meeting</a:t>
            </a:r>
            <a:endParaRPr lang="en-US" sz="1400" b="1" dirty="0">
              <a:latin typeface="Segoe" pitchFamily="34" charset="0"/>
            </a:endParaRPr>
          </a:p>
        </p:txBody>
      </p:sp>
      <p:sp>
        <p:nvSpPr>
          <p:cNvPr id="9" name="TextBox 8"/>
          <p:cNvSpPr txBox="1"/>
          <p:nvPr/>
        </p:nvSpPr>
        <p:spPr>
          <a:xfrm>
            <a:off x="838200" y="1447800"/>
            <a:ext cx="4343400" cy="2308324"/>
          </a:xfrm>
          <a:prstGeom prst="rect">
            <a:avLst/>
          </a:prstGeom>
          <a:noFill/>
        </p:spPr>
        <p:txBody>
          <a:bodyPr>
            <a:spAutoFit/>
          </a:bodyPr>
          <a:lstStyle/>
          <a:p>
            <a:pPr>
              <a:defRPr/>
            </a:pPr>
            <a:r>
              <a:rPr lang="en-US" sz="1200" b="1" dirty="0">
                <a:latin typeface="Segoe" pitchFamily="34" charset="0"/>
              </a:rPr>
              <a:t>Find people when you start a meeting in Microsoft® </a:t>
            </a:r>
            <a:r>
              <a:rPr lang="en-US" sz="1200" b="1" dirty="0" smtClean="0">
                <a:latin typeface="Segoe" pitchFamily="34" charset="0"/>
              </a:rPr>
              <a:t>Office Live </a:t>
            </a:r>
            <a:r>
              <a:rPr lang="en-US" sz="1200" b="1" dirty="0">
                <a:latin typeface="Segoe" pitchFamily="34" charset="0"/>
              </a:rPr>
              <a:t>Meeting</a:t>
            </a:r>
          </a:p>
          <a:p>
            <a:pPr>
              <a:defRPr/>
            </a:pPr>
            <a:endParaRPr lang="en-US" sz="1200" b="1" dirty="0">
              <a:latin typeface="Segoe" pitchFamily="34" charset="0"/>
            </a:endParaRPr>
          </a:p>
          <a:p>
            <a:pPr marL="228600" indent="-228600">
              <a:buFontTx/>
              <a:buAutoNum type="arabicPeriod"/>
              <a:defRPr/>
            </a:pPr>
            <a:r>
              <a:rPr lang="en-US" sz="1200" dirty="0">
                <a:latin typeface="Segoe" pitchFamily="34" charset="0"/>
              </a:rPr>
              <a:t>When starting a Meet Now or Scheduled Live Meeting, click the </a:t>
            </a:r>
            <a:r>
              <a:rPr lang="en-US" sz="1200" b="1" dirty="0">
                <a:latin typeface="Segoe" pitchFamily="34" charset="0"/>
              </a:rPr>
              <a:t>To </a:t>
            </a:r>
            <a:r>
              <a:rPr lang="en-US" sz="1200" dirty="0">
                <a:latin typeface="Segoe" pitchFamily="34" charset="0"/>
              </a:rPr>
              <a:t>button in the Outlook invitation.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Type the name of the person you want to find in the </a:t>
            </a:r>
            <a:r>
              <a:rPr lang="en-US" sz="1200" b="1" dirty="0">
                <a:latin typeface="Segoe" pitchFamily="34" charset="0"/>
              </a:rPr>
              <a:t>Search </a:t>
            </a:r>
            <a:r>
              <a:rPr lang="en-US" sz="1200" dirty="0">
                <a:latin typeface="Segoe" pitchFamily="34" charset="0"/>
              </a:rPr>
              <a:t>box of the Global Address List window.</a:t>
            </a:r>
          </a:p>
          <a:p>
            <a:pPr>
              <a:defRPr/>
            </a:pPr>
            <a:endParaRPr lang="en-US" sz="1200" dirty="0">
              <a:latin typeface="Segoe" pitchFamily="34" charset="0"/>
            </a:endParaRPr>
          </a:p>
          <a:p>
            <a:pPr>
              <a:defRPr/>
            </a:pPr>
            <a:r>
              <a:rPr lang="en-US" sz="1200" b="1" dirty="0">
                <a:latin typeface="Segoe" pitchFamily="34" charset="0"/>
              </a:rPr>
              <a:t>TIP: </a:t>
            </a:r>
            <a:r>
              <a:rPr lang="en-US" sz="1200" dirty="0">
                <a:latin typeface="Segoe" pitchFamily="34" charset="0"/>
              </a:rPr>
              <a:t>To invite a person outside the company, you will need to know the</a:t>
            </a:r>
            <a:r>
              <a:rPr lang="en-US" sz="1200" b="1" dirty="0">
                <a:latin typeface="Segoe" pitchFamily="34" charset="0"/>
              </a:rPr>
              <a:t> </a:t>
            </a:r>
            <a:r>
              <a:rPr lang="en-US" sz="1200" dirty="0">
                <a:latin typeface="Segoe" pitchFamily="34" charset="0"/>
              </a:rPr>
              <a:t>person’s e-mail address. If necessary, you can call the person to get their e-mail address.</a:t>
            </a:r>
            <a:endParaRPr lang="en-US" sz="1200" b="1" dirty="0">
              <a:latin typeface="Segoe" pitchFamily="34" charset="0"/>
            </a:endParaRPr>
          </a:p>
        </p:txBody>
      </p:sp>
      <p:pic>
        <p:nvPicPr>
          <p:cNvPr id="12295" name="Picture 9"/>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12296" name="Picture 2"/>
          <p:cNvPicPr>
            <a:picLocks noChangeAspect="1" noChangeArrowheads="1"/>
          </p:cNvPicPr>
          <p:nvPr/>
        </p:nvPicPr>
        <p:blipFill>
          <a:blip r:embed="rId3"/>
          <a:srcRect/>
          <a:stretch>
            <a:fillRect/>
          </a:stretch>
        </p:blipFill>
        <p:spPr bwMode="auto">
          <a:xfrm>
            <a:off x="5181600" y="1219200"/>
            <a:ext cx="3166090" cy="4876800"/>
          </a:xfrm>
          <a:prstGeom prst="rect">
            <a:avLst/>
          </a:prstGeom>
          <a:noFill/>
          <a:ln w="9525">
            <a:noFill/>
            <a:miter lim="800000"/>
            <a:headEnd/>
            <a:tailEnd/>
          </a:ln>
        </p:spPr>
      </p:pic>
      <p:pic>
        <p:nvPicPr>
          <p:cNvPr id="12297" name="Picture 3"/>
          <p:cNvPicPr>
            <a:picLocks noChangeAspect="1" noChangeArrowheads="1"/>
          </p:cNvPicPr>
          <p:nvPr/>
        </p:nvPicPr>
        <p:blipFill>
          <a:blip r:embed="rId4"/>
          <a:srcRect/>
          <a:stretch>
            <a:fillRect/>
          </a:stretch>
        </p:blipFill>
        <p:spPr bwMode="auto">
          <a:xfrm>
            <a:off x="914400" y="4191000"/>
            <a:ext cx="2819400" cy="1397000"/>
          </a:xfrm>
          <a:prstGeom prst="rect">
            <a:avLst/>
          </a:prstGeom>
          <a:noFill/>
          <a:ln w="9525">
            <a:noFill/>
            <a:miter lim="800000"/>
            <a:headEnd/>
            <a:tailEnd/>
          </a:ln>
        </p:spPr>
      </p:pic>
      <p:cxnSp>
        <p:nvCxnSpPr>
          <p:cNvPr id="12292"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286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3316"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3317"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Upload files to Live Meeting</a:t>
            </a:r>
            <a:endParaRPr lang="en-US" sz="1400" b="1" dirty="0">
              <a:latin typeface="Segoe" pitchFamily="34" charset="0"/>
            </a:endParaRPr>
          </a:p>
        </p:txBody>
      </p:sp>
      <p:sp>
        <p:nvSpPr>
          <p:cNvPr id="9" name="TextBox 8"/>
          <p:cNvSpPr txBox="1"/>
          <p:nvPr/>
        </p:nvSpPr>
        <p:spPr>
          <a:xfrm>
            <a:off x="838200" y="1447800"/>
            <a:ext cx="4343400" cy="4894263"/>
          </a:xfrm>
          <a:prstGeom prst="rect">
            <a:avLst/>
          </a:prstGeom>
          <a:noFill/>
        </p:spPr>
        <p:txBody>
          <a:bodyPr>
            <a:spAutoFit/>
          </a:bodyPr>
          <a:lstStyle/>
          <a:p>
            <a:pPr>
              <a:defRPr/>
            </a:pPr>
            <a:r>
              <a:rPr lang="en-US" sz="1200" dirty="0">
                <a:latin typeface="Segoe" pitchFamily="34" charset="0"/>
              </a:rPr>
              <a:t>If you scheduled or started a Meet Now meeting in Microsoft® Office Live Meeting, or if you are a Presenter in the meeting, you can upload Microsoft Office PowerPoint®, Word, Excel®, Visio® or, video files. It’s best to upload files before scheduled meetings so that content is ready for presentation when the meeting starts.</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Content</a:t>
            </a:r>
            <a:r>
              <a:rPr lang="en-US" sz="1200" dirty="0">
                <a:latin typeface="Segoe" pitchFamily="34" charset="0"/>
              </a:rPr>
              <a:t>, click </a:t>
            </a:r>
            <a:r>
              <a:rPr lang="en-US" sz="1200" b="1" dirty="0">
                <a:latin typeface="Segoe" pitchFamily="34" charset="0"/>
              </a:rPr>
              <a:t>Share</a:t>
            </a:r>
            <a:r>
              <a:rPr lang="en-US" sz="1200" dirty="0">
                <a:latin typeface="Segoe" pitchFamily="34" charset="0"/>
              </a:rPr>
              <a:t>, and then click </a:t>
            </a:r>
            <a:r>
              <a:rPr lang="en-US" sz="1200" b="1" dirty="0">
                <a:latin typeface="Segoe" pitchFamily="34" charset="0"/>
              </a:rPr>
              <a:t>Upload File (View Only).</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Choose a document to share </a:t>
            </a:r>
            <a:r>
              <a:rPr lang="en-US" sz="1200" dirty="0">
                <a:latin typeface="Segoe" pitchFamily="34" charset="0"/>
              </a:rPr>
              <a:t>dialog box, select a file to upload, and then click </a:t>
            </a:r>
            <a:r>
              <a:rPr lang="en-US" sz="1200" b="1" dirty="0">
                <a:latin typeface="Segoe" pitchFamily="34" charset="0"/>
              </a:rPr>
              <a:t>Open </a:t>
            </a:r>
            <a:r>
              <a:rPr lang="en-US" sz="1200" dirty="0">
                <a:latin typeface="Segoe" pitchFamily="34" charset="0"/>
              </a:rPr>
              <a:t>to upload the file</a:t>
            </a:r>
            <a:r>
              <a:rPr lang="en-US" sz="1200" b="1" dirty="0">
                <a:latin typeface="Segoe" pitchFamily="34" charset="0"/>
              </a:rPr>
              <a:t>.</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To present a file during the meeting, click the file name in the Content pane.</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Use the </a:t>
            </a:r>
            <a:r>
              <a:rPr lang="en-US" sz="1200" b="1" dirty="0">
                <a:latin typeface="Segoe" pitchFamily="34" charset="0"/>
              </a:rPr>
              <a:t>Previous </a:t>
            </a:r>
            <a:r>
              <a:rPr lang="en-US" sz="1200" dirty="0">
                <a:latin typeface="Segoe" pitchFamily="34" charset="0"/>
              </a:rPr>
              <a:t>or </a:t>
            </a:r>
            <a:r>
              <a:rPr lang="en-US" sz="1200" b="1" dirty="0">
                <a:latin typeface="Segoe" pitchFamily="34" charset="0"/>
              </a:rPr>
              <a:t>Next </a:t>
            </a:r>
            <a:r>
              <a:rPr lang="en-US" sz="1200" dirty="0">
                <a:latin typeface="Segoe" pitchFamily="34" charset="0"/>
              </a:rPr>
              <a:t>buttons at the bottom of the </a:t>
            </a:r>
            <a:r>
              <a:rPr lang="en-US" sz="1200" b="1" dirty="0">
                <a:latin typeface="Segoe" pitchFamily="34" charset="0"/>
              </a:rPr>
              <a:t>Live Meeting </a:t>
            </a:r>
            <a:r>
              <a:rPr lang="en-US" sz="1200" dirty="0">
                <a:latin typeface="Segoe" pitchFamily="34" charset="0"/>
              </a:rPr>
              <a:t>window to navigate through the slide presentation or document.</a:t>
            </a:r>
          </a:p>
          <a:p>
            <a:pPr>
              <a:defRPr/>
            </a:pPr>
            <a:endParaRPr lang="en-US" sz="1200" b="1" dirty="0">
              <a:latin typeface="Segoe" pitchFamily="34" charset="0"/>
            </a:endParaRPr>
          </a:p>
          <a:p>
            <a:pPr>
              <a:defRPr/>
            </a:pPr>
            <a:r>
              <a:rPr lang="en-US" sz="1200" b="1" dirty="0">
                <a:latin typeface="Segoe" pitchFamily="34" charset="0"/>
              </a:rPr>
              <a:t>TIP: </a:t>
            </a:r>
            <a:r>
              <a:rPr lang="en-US" sz="1200" dirty="0">
                <a:latin typeface="Segoe" pitchFamily="34" charset="0"/>
              </a:rPr>
              <a:t>When you upload files, they are converted to the Live Meeting format. Sometimes this format does not support the functionality of the program used to create the file. For example, uploaded Word files will not display revision marks. If you need the full functionality of a program, use the Share a Program or Share Your Desktop option.</a:t>
            </a:r>
            <a:endParaRPr lang="en-US" sz="1200" b="1" dirty="0">
              <a:latin typeface="Segoe" pitchFamily="34" charset="0"/>
            </a:endParaRPr>
          </a:p>
        </p:txBody>
      </p:sp>
      <p:pic>
        <p:nvPicPr>
          <p:cNvPr id="13319" name="Picture 4"/>
          <p:cNvPicPr>
            <a:picLocks noChangeAspect="1" noChangeArrowheads="1"/>
          </p:cNvPicPr>
          <p:nvPr/>
        </p:nvPicPr>
        <p:blipFill>
          <a:blip r:embed="rId3"/>
          <a:srcRect/>
          <a:stretch>
            <a:fillRect/>
          </a:stretch>
        </p:blipFill>
        <p:spPr bwMode="auto">
          <a:xfrm>
            <a:off x="6477000" y="609600"/>
            <a:ext cx="1809750" cy="581025"/>
          </a:xfrm>
          <a:prstGeom prst="rect">
            <a:avLst/>
          </a:prstGeom>
          <a:noFill/>
          <a:ln w="9525">
            <a:noFill/>
            <a:miter lim="800000"/>
            <a:headEnd/>
            <a:tailEnd/>
          </a:ln>
        </p:spPr>
      </p:pic>
      <p:pic>
        <p:nvPicPr>
          <p:cNvPr id="13320" name="Picture 9"/>
          <p:cNvPicPr>
            <a:picLocks noChangeAspect="1" noChangeArrowheads="1"/>
          </p:cNvPicPr>
          <p:nvPr/>
        </p:nvPicPr>
        <p:blipFill>
          <a:blip r:embed="rId4"/>
          <a:srcRect/>
          <a:stretch>
            <a:fillRect/>
          </a:stretch>
        </p:blipFill>
        <p:spPr bwMode="auto">
          <a:xfrm>
            <a:off x="5661025" y="1524000"/>
            <a:ext cx="2339975" cy="3200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286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4340"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4341"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Share a program in Live Meeting</a:t>
            </a:r>
            <a:endParaRPr lang="en-US" sz="1400" b="1" dirty="0">
              <a:latin typeface="Segoe" pitchFamily="34" charset="0"/>
            </a:endParaRPr>
          </a:p>
        </p:txBody>
      </p:sp>
      <p:sp>
        <p:nvSpPr>
          <p:cNvPr id="9" name="TextBox 8"/>
          <p:cNvSpPr txBox="1"/>
          <p:nvPr/>
        </p:nvSpPr>
        <p:spPr>
          <a:xfrm>
            <a:off x="762000" y="1447800"/>
            <a:ext cx="4191000" cy="4154984"/>
          </a:xfrm>
          <a:prstGeom prst="rect">
            <a:avLst/>
          </a:prstGeom>
          <a:noFill/>
        </p:spPr>
        <p:txBody>
          <a:bodyPr>
            <a:spAutoFit/>
          </a:bodyPr>
          <a:lstStyle/>
          <a:p>
            <a:pPr>
              <a:defRPr/>
            </a:pPr>
            <a:r>
              <a:rPr lang="en-US" sz="1200" dirty="0">
                <a:latin typeface="Segoe" pitchFamily="34" charset="0"/>
              </a:rPr>
              <a:t>If you require the full functionality of a program during a meeting in Microsoft® Office Live Meeting, you should choose the Share a Program option. Generally it is a best practice to share a program rather than your desktop during a Live Meeting. You should use the Share Your Desktop option only when you need to share multiple applications.</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Content, </a:t>
            </a:r>
            <a:r>
              <a:rPr lang="en-US" sz="1200" dirty="0">
                <a:latin typeface="Segoe" pitchFamily="34" charset="0"/>
              </a:rPr>
              <a:t>click</a:t>
            </a:r>
            <a:r>
              <a:rPr lang="en-US" sz="1200" b="1" dirty="0">
                <a:latin typeface="Segoe" pitchFamily="34" charset="0"/>
              </a:rPr>
              <a:t> Share, </a:t>
            </a:r>
            <a:r>
              <a:rPr lang="en-US" sz="1200" dirty="0">
                <a:latin typeface="Segoe" pitchFamily="34" charset="0"/>
              </a:rPr>
              <a:t>point to </a:t>
            </a:r>
            <a:r>
              <a:rPr lang="en-US" sz="1200" b="1" dirty="0">
                <a:latin typeface="Segoe" pitchFamily="34" charset="0"/>
              </a:rPr>
              <a:t>Share a Program, </a:t>
            </a:r>
            <a:r>
              <a:rPr lang="en-US" sz="1200" dirty="0">
                <a:latin typeface="Segoe" pitchFamily="34" charset="0"/>
              </a:rPr>
              <a:t>and then select the program you want to share.</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give control to a participant or participants, click the </a:t>
            </a:r>
            <a:r>
              <a:rPr lang="en-US" sz="1200" b="1" dirty="0">
                <a:latin typeface="Segoe" pitchFamily="34" charset="0"/>
              </a:rPr>
              <a:t>Give Control </a:t>
            </a:r>
            <a:r>
              <a:rPr lang="en-US" sz="1200" dirty="0">
                <a:latin typeface="Segoe" pitchFamily="34" charset="0"/>
              </a:rPr>
              <a:t>button.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Give Control </a:t>
            </a:r>
            <a:r>
              <a:rPr lang="en-US" sz="1200" dirty="0">
                <a:latin typeface="Segoe" pitchFamily="34" charset="0"/>
              </a:rPr>
              <a:t>dialog box, select a participant’s name, click</a:t>
            </a:r>
            <a:r>
              <a:rPr lang="en-US" sz="1200" b="1" dirty="0">
                <a:latin typeface="Segoe" pitchFamily="34" charset="0"/>
              </a:rPr>
              <a:t> OK, </a:t>
            </a:r>
            <a:r>
              <a:rPr lang="en-US" sz="1200" dirty="0">
                <a:latin typeface="Segoe" pitchFamily="34" charset="0"/>
              </a:rPr>
              <a:t>and then click </a:t>
            </a:r>
            <a:r>
              <a:rPr lang="en-US" sz="1200" b="1" dirty="0">
                <a:latin typeface="Segoe" pitchFamily="34" charset="0"/>
              </a:rPr>
              <a:t>Yes. </a:t>
            </a:r>
            <a:r>
              <a:rPr lang="en-US" sz="1200" dirty="0">
                <a:latin typeface="Segoe" pitchFamily="34" charset="0"/>
              </a:rPr>
              <a:t>To take control, the participant clicks OK when prompted. To get control back, click the </a:t>
            </a:r>
            <a:r>
              <a:rPr lang="en-US" sz="1200" b="1" dirty="0">
                <a:latin typeface="Segoe" pitchFamily="34" charset="0"/>
              </a:rPr>
              <a:t>Take Control </a:t>
            </a:r>
            <a:r>
              <a:rPr lang="en-US" sz="1200" dirty="0">
                <a:latin typeface="Segoe" pitchFamily="34" charset="0"/>
              </a:rPr>
              <a:t>button (the same button as Give Control).</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end sharing a program, click the </a:t>
            </a:r>
            <a:r>
              <a:rPr lang="en-US" sz="1200" b="1" dirty="0">
                <a:latin typeface="Segoe" pitchFamily="34" charset="0"/>
              </a:rPr>
              <a:t>End sharing and return to Live Meeting button.</a:t>
            </a:r>
            <a:endParaRPr lang="en-US" sz="1200" dirty="0">
              <a:latin typeface="Segoe" pitchFamily="34" charset="0"/>
            </a:endParaRPr>
          </a:p>
        </p:txBody>
      </p:sp>
      <p:pic>
        <p:nvPicPr>
          <p:cNvPr id="14343" name="Picture 4"/>
          <p:cNvPicPr>
            <a:picLocks noChangeAspect="1" noChangeArrowheads="1"/>
          </p:cNvPicPr>
          <p:nvPr/>
        </p:nvPicPr>
        <p:blipFill>
          <a:blip r:embed="rId3"/>
          <a:srcRect/>
          <a:stretch>
            <a:fillRect/>
          </a:stretch>
        </p:blipFill>
        <p:spPr bwMode="auto">
          <a:xfrm>
            <a:off x="6477000" y="609600"/>
            <a:ext cx="1809750" cy="581025"/>
          </a:xfrm>
          <a:prstGeom prst="rect">
            <a:avLst/>
          </a:prstGeom>
          <a:noFill/>
          <a:ln w="9525">
            <a:noFill/>
            <a:miter lim="800000"/>
            <a:headEnd/>
            <a:tailEnd/>
          </a:ln>
        </p:spPr>
      </p:pic>
      <p:pic>
        <p:nvPicPr>
          <p:cNvPr id="14344" name="Picture 2"/>
          <p:cNvPicPr>
            <a:picLocks noChangeAspect="1" noChangeArrowheads="1"/>
          </p:cNvPicPr>
          <p:nvPr/>
        </p:nvPicPr>
        <p:blipFill>
          <a:blip r:embed="rId4"/>
          <a:srcRect/>
          <a:stretch>
            <a:fillRect/>
          </a:stretch>
        </p:blipFill>
        <p:spPr bwMode="auto">
          <a:xfrm>
            <a:off x="5180013" y="1524000"/>
            <a:ext cx="2744787" cy="2667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286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5364"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5365"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Share your desktop in Live Meeting</a:t>
            </a:r>
            <a:endParaRPr lang="en-US" sz="1400" b="1" dirty="0">
              <a:latin typeface="Segoe" pitchFamily="34" charset="0"/>
            </a:endParaRPr>
          </a:p>
        </p:txBody>
      </p:sp>
      <p:sp>
        <p:nvSpPr>
          <p:cNvPr id="9" name="TextBox 8"/>
          <p:cNvSpPr txBox="1"/>
          <p:nvPr/>
        </p:nvSpPr>
        <p:spPr>
          <a:xfrm>
            <a:off x="838200" y="1447800"/>
            <a:ext cx="4114800" cy="3970338"/>
          </a:xfrm>
          <a:prstGeom prst="rect">
            <a:avLst/>
          </a:prstGeom>
          <a:noFill/>
        </p:spPr>
        <p:txBody>
          <a:bodyPr>
            <a:spAutoFit/>
          </a:bodyPr>
          <a:lstStyle/>
          <a:p>
            <a:pPr>
              <a:defRPr/>
            </a:pPr>
            <a:r>
              <a:rPr lang="en-US" sz="1200" dirty="0">
                <a:latin typeface="Segoe" pitchFamily="34" charset="0"/>
              </a:rPr>
              <a:t>If you need to share multiple programs working together or show your entire desktop in Microsoft® Office Live Meeting, you should choose the Share Your Desktop option. Generally it is a best practice to share a program rather than your desktop during a Live Meeting.</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Content, </a:t>
            </a:r>
            <a:r>
              <a:rPr lang="en-US" sz="1200" dirty="0">
                <a:latin typeface="Segoe" pitchFamily="34" charset="0"/>
              </a:rPr>
              <a:t>click </a:t>
            </a:r>
            <a:r>
              <a:rPr lang="en-US" sz="1200" b="1" dirty="0">
                <a:latin typeface="Segoe" pitchFamily="34" charset="0"/>
              </a:rPr>
              <a:t>Share</a:t>
            </a:r>
            <a:r>
              <a:rPr lang="en-US" sz="1200" dirty="0">
                <a:latin typeface="Segoe" pitchFamily="34" charset="0"/>
              </a:rPr>
              <a:t>, point to </a:t>
            </a:r>
            <a:r>
              <a:rPr lang="en-US" sz="1200" b="1" dirty="0">
                <a:latin typeface="Segoe" pitchFamily="34" charset="0"/>
              </a:rPr>
              <a:t>Share Your Desktop</a:t>
            </a:r>
            <a:r>
              <a:rPr lang="en-US" sz="1200" dirty="0">
                <a:latin typeface="Segoe" pitchFamily="34" charset="0"/>
              </a:rPr>
              <a:t>, and then select</a:t>
            </a:r>
            <a:r>
              <a:rPr lang="en-US" sz="1200" b="1" dirty="0">
                <a:latin typeface="Segoe" pitchFamily="34" charset="0"/>
              </a:rPr>
              <a:t> All.</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To give control to a participant or participants, click the </a:t>
            </a:r>
            <a:r>
              <a:rPr lang="en-US" sz="1200" b="1" dirty="0">
                <a:latin typeface="Segoe" pitchFamily="34" charset="0"/>
              </a:rPr>
              <a:t>Give Control </a:t>
            </a:r>
            <a:r>
              <a:rPr lang="en-US" sz="1200" dirty="0">
                <a:latin typeface="Segoe" pitchFamily="34" charset="0"/>
              </a:rPr>
              <a:t>button.</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Give Control </a:t>
            </a:r>
            <a:r>
              <a:rPr lang="en-US" sz="1200" dirty="0">
                <a:latin typeface="Segoe" pitchFamily="34" charset="0"/>
              </a:rPr>
              <a:t>dialog box, select a participant’s name, click</a:t>
            </a:r>
            <a:r>
              <a:rPr lang="en-US" sz="1200" b="1" dirty="0">
                <a:latin typeface="Segoe" pitchFamily="34" charset="0"/>
              </a:rPr>
              <a:t> OK, </a:t>
            </a:r>
            <a:r>
              <a:rPr lang="en-US" sz="1200" dirty="0">
                <a:latin typeface="Segoe" pitchFamily="34" charset="0"/>
              </a:rPr>
              <a:t>and then click </a:t>
            </a:r>
            <a:r>
              <a:rPr lang="en-US" sz="1200" b="1" dirty="0">
                <a:latin typeface="Segoe" pitchFamily="34" charset="0"/>
              </a:rPr>
              <a:t>Yes. </a:t>
            </a:r>
            <a:r>
              <a:rPr lang="en-US" sz="1200" dirty="0">
                <a:latin typeface="Segoe" pitchFamily="34" charset="0"/>
              </a:rPr>
              <a:t>To take control, the participant clicks OK when prompted. To get control back, click the </a:t>
            </a:r>
            <a:r>
              <a:rPr lang="en-US" sz="1200" b="1" dirty="0">
                <a:latin typeface="Segoe" pitchFamily="34" charset="0"/>
              </a:rPr>
              <a:t>Take Control </a:t>
            </a:r>
            <a:r>
              <a:rPr lang="en-US" sz="1200" dirty="0">
                <a:latin typeface="Segoe" pitchFamily="34" charset="0"/>
              </a:rPr>
              <a:t>button</a:t>
            </a:r>
            <a:r>
              <a:rPr lang="en-US" sz="1200" b="1" dirty="0">
                <a:latin typeface="Segoe" pitchFamily="34" charset="0"/>
              </a:rPr>
              <a:t> </a:t>
            </a:r>
            <a:r>
              <a:rPr lang="en-US" sz="1200" dirty="0">
                <a:latin typeface="Segoe" pitchFamily="34" charset="0"/>
              </a:rPr>
              <a:t>(the same button as Give Control).</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To end sharing a program, click the </a:t>
            </a:r>
            <a:r>
              <a:rPr lang="en-US" sz="1200" b="1" dirty="0">
                <a:latin typeface="Segoe" pitchFamily="34" charset="0"/>
              </a:rPr>
              <a:t>End sharing and return to Live Meeting </a:t>
            </a:r>
            <a:r>
              <a:rPr lang="en-US" sz="1200" dirty="0">
                <a:latin typeface="Segoe" pitchFamily="34" charset="0"/>
              </a:rPr>
              <a:t>button.</a:t>
            </a:r>
          </a:p>
        </p:txBody>
      </p:sp>
      <p:pic>
        <p:nvPicPr>
          <p:cNvPr id="15367" name="Picture 4"/>
          <p:cNvPicPr>
            <a:picLocks noChangeAspect="1" noChangeArrowheads="1"/>
          </p:cNvPicPr>
          <p:nvPr/>
        </p:nvPicPr>
        <p:blipFill>
          <a:blip r:embed="rId3"/>
          <a:srcRect/>
          <a:stretch>
            <a:fillRect/>
          </a:stretch>
        </p:blipFill>
        <p:spPr bwMode="auto">
          <a:xfrm>
            <a:off x="6477000" y="609600"/>
            <a:ext cx="1809750" cy="581025"/>
          </a:xfrm>
          <a:prstGeom prst="rect">
            <a:avLst/>
          </a:prstGeom>
          <a:noFill/>
          <a:ln w="9525">
            <a:noFill/>
            <a:miter lim="800000"/>
            <a:headEnd/>
            <a:tailEnd/>
          </a:ln>
        </p:spPr>
      </p:pic>
      <p:pic>
        <p:nvPicPr>
          <p:cNvPr id="15368" name="Picture 2"/>
          <p:cNvPicPr>
            <a:picLocks noChangeAspect="1" noChangeArrowheads="1"/>
          </p:cNvPicPr>
          <p:nvPr/>
        </p:nvPicPr>
        <p:blipFill>
          <a:blip r:embed="rId4"/>
          <a:srcRect/>
          <a:stretch>
            <a:fillRect/>
          </a:stretch>
        </p:blipFill>
        <p:spPr bwMode="auto">
          <a:xfrm>
            <a:off x="5053013" y="1600200"/>
            <a:ext cx="2719387" cy="304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28600" y="304800"/>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6388"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6389"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Share a Whiteboard in Live Meeting</a:t>
            </a:r>
            <a:endParaRPr lang="en-US" sz="1400" b="1" dirty="0">
              <a:latin typeface="Segoe" pitchFamily="34" charset="0"/>
            </a:endParaRPr>
          </a:p>
        </p:txBody>
      </p:sp>
      <p:sp>
        <p:nvSpPr>
          <p:cNvPr id="9" name="TextBox 8"/>
          <p:cNvSpPr txBox="1"/>
          <p:nvPr/>
        </p:nvSpPr>
        <p:spPr>
          <a:xfrm>
            <a:off x="838200" y="1447800"/>
            <a:ext cx="3886200" cy="3232150"/>
          </a:xfrm>
          <a:prstGeom prst="rect">
            <a:avLst/>
          </a:prstGeom>
          <a:noFill/>
        </p:spPr>
        <p:txBody>
          <a:bodyPr>
            <a:spAutoFit/>
          </a:bodyPr>
          <a:lstStyle/>
          <a:p>
            <a:pPr>
              <a:defRPr/>
            </a:pPr>
            <a:r>
              <a:rPr lang="en-US" sz="1200" dirty="0">
                <a:latin typeface="Segoe" pitchFamily="34" charset="0"/>
              </a:rPr>
              <a:t>A Whiteboard is a blank image slide upon which you can draw, add text and stamps, and highlight information by using the annotation tools in Microsoft® Office Live Meeting. For example, if you want to quickly create a flow chart to illustrate a point, insert a Whiteboard slide and then use the annotation tools to draw squares and lines.</a:t>
            </a:r>
          </a:p>
          <a:p>
            <a:pPr>
              <a:defRPr/>
            </a:pPr>
            <a:endParaRPr lang="en-US" sz="1200" dirty="0">
              <a:latin typeface="Segoe" pitchFamily="34" charset="0"/>
            </a:endParaRPr>
          </a:p>
          <a:p>
            <a:pPr marL="228600" indent="-228600">
              <a:buFontTx/>
              <a:buAutoNum type="arabicPeriod"/>
              <a:defRPr/>
            </a:pPr>
            <a:r>
              <a:rPr lang="en-US" sz="1200" dirty="0">
                <a:latin typeface="Segoe" pitchFamily="34" charset="0"/>
              </a:rPr>
              <a:t>In the </a:t>
            </a:r>
            <a:r>
              <a:rPr lang="en-US" sz="1200" b="1" dirty="0">
                <a:latin typeface="Segoe" pitchFamily="34" charset="0"/>
              </a:rPr>
              <a:t>Live Meeting </a:t>
            </a:r>
            <a:r>
              <a:rPr lang="en-US" sz="1200" dirty="0">
                <a:latin typeface="Segoe" pitchFamily="34" charset="0"/>
              </a:rPr>
              <a:t>window, click </a:t>
            </a:r>
            <a:r>
              <a:rPr lang="en-US" sz="1200" b="1" dirty="0">
                <a:latin typeface="Segoe" pitchFamily="34" charset="0"/>
              </a:rPr>
              <a:t>Content, </a:t>
            </a:r>
            <a:r>
              <a:rPr lang="en-US" sz="1200" dirty="0">
                <a:latin typeface="Segoe" pitchFamily="34" charset="0"/>
              </a:rPr>
              <a:t>click </a:t>
            </a:r>
            <a:r>
              <a:rPr lang="en-US" sz="1200" b="1" dirty="0">
                <a:latin typeface="Segoe" pitchFamily="34" charset="0"/>
              </a:rPr>
              <a:t>Share, </a:t>
            </a:r>
            <a:r>
              <a:rPr lang="en-US" sz="1200" dirty="0">
                <a:latin typeface="Segoe" pitchFamily="34" charset="0"/>
              </a:rPr>
              <a:t>and then click </a:t>
            </a:r>
            <a:r>
              <a:rPr lang="en-US" sz="1200" b="1" dirty="0">
                <a:latin typeface="Segoe" pitchFamily="34" charset="0"/>
              </a:rPr>
              <a:t>Whiteboard.</a:t>
            </a:r>
          </a:p>
          <a:p>
            <a:pPr marL="228600" indent="-228600">
              <a:buFontTx/>
              <a:buAutoNum type="arabicPeriod"/>
              <a:defRPr/>
            </a:pPr>
            <a:endParaRPr lang="en-US" sz="1200" b="1" dirty="0">
              <a:latin typeface="Segoe" pitchFamily="34" charset="0"/>
            </a:endParaRPr>
          </a:p>
          <a:p>
            <a:pPr marL="228600" indent="-228600">
              <a:buFontTx/>
              <a:buAutoNum type="arabicPeriod"/>
              <a:defRPr/>
            </a:pPr>
            <a:r>
              <a:rPr lang="en-US" sz="1200" dirty="0">
                <a:latin typeface="Segoe" pitchFamily="34" charset="0"/>
              </a:rPr>
              <a:t>The Whiteboard slide loads in the Live Meeting window.</a:t>
            </a:r>
          </a:p>
          <a:p>
            <a:pPr marL="228600" indent="-228600">
              <a:buFontTx/>
              <a:buAutoNum type="arabicPeriod"/>
              <a:defRPr/>
            </a:pPr>
            <a:endParaRPr lang="en-US" sz="1200" dirty="0">
              <a:latin typeface="Segoe" pitchFamily="34" charset="0"/>
            </a:endParaRPr>
          </a:p>
          <a:p>
            <a:pPr marL="228600" indent="-228600">
              <a:buFontTx/>
              <a:buAutoNum type="arabicPeriod"/>
              <a:defRPr/>
            </a:pPr>
            <a:r>
              <a:rPr lang="en-US" sz="1200" dirty="0">
                <a:latin typeface="Segoe" pitchFamily="34" charset="0"/>
              </a:rPr>
              <a:t>Use the </a:t>
            </a:r>
            <a:r>
              <a:rPr lang="en-US" sz="1200" b="1" dirty="0">
                <a:latin typeface="Segoe" pitchFamily="34" charset="0"/>
              </a:rPr>
              <a:t>Annotation </a:t>
            </a:r>
            <a:r>
              <a:rPr lang="en-US" sz="1200" dirty="0">
                <a:latin typeface="Segoe" pitchFamily="34" charset="0"/>
              </a:rPr>
              <a:t>toolbar at the bottom of the Live Meeting window to add text, shapes, or annotations to the Whiteboard slide.</a:t>
            </a:r>
          </a:p>
        </p:txBody>
      </p:sp>
      <p:pic>
        <p:nvPicPr>
          <p:cNvPr id="16391" name="Picture 4"/>
          <p:cNvPicPr>
            <a:picLocks noChangeAspect="1" noChangeArrowheads="1"/>
          </p:cNvPicPr>
          <p:nvPr/>
        </p:nvPicPr>
        <p:blipFill>
          <a:blip r:embed="rId3"/>
          <a:srcRect/>
          <a:stretch>
            <a:fillRect/>
          </a:stretch>
        </p:blipFill>
        <p:spPr bwMode="auto">
          <a:xfrm>
            <a:off x="6477000" y="609600"/>
            <a:ext cx="1809750" cy="581025"/>
          </a:xfrm>
          <a:prstGeom prst="rect">
            <a:avLst/>
          </a:prstGeom>
          <a:noFill/>
          <a:ln w="9525">
            <a:noFill/>
            <a:miter lim="800000"/>
            <a:headEnd/>
            <a:tailEnd/>
          </a:ln>
        </p:spPr>
      </p:pic>
      <p:pic>
        <p:nvPicPr>
          <p:cNvPr id="16392" name="Picture 2"/>
          <p:cNvPicPr>
            <a:picLocks noChangeAspect="1" noChangeArrowheads="1"/>
          </p:cNvPicPr>
          <p:nvPr/>
        </p:nvPicPr>
        <p:blipFill>
          <a:blip r:embed="rId4"/>
          <a:srcRect/>
          <a:stretch>
            <a:fillRect/>
          </a:stretch>
        </p:blipFill>
        <p:spPr bwMode="auto">
          <a:xfrm>
            <a:off x="5326063" y="1600200"/>
            <a:ext cx="2598737" cy="3505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0099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latin typeface="Segoe" pitchFamily="34" charset="0"/>
              </a:rPr>
              <a:t>TIP: </a:t>
            </a:r>
            <a:r>
              <a:rPr lang="en-US" dirty="0">
                <a:latin typeface="Segoe" pitchFamily="34" charset="0"/>
              </a:rPr>
              <a:t>If you want to invite additional people to the meeting after it starts, in the </a:t>
            </a:r>
            <a:r>
              <a:rPr lang="en-US" b="1" dirty="0">
                <a:latin typeface="Segoe" pitchFamily="34" charset="0"/>
              </a:rPr>
              <a:t>Live Meeting </a:t>
            </a:r>
            <a:r>
              <a:rPr lang="en-US" dirty="0">
                <a:latin typeface="Segoe" pitchFamily="34" charset="0"/>
              </a:rPr>
              <a:t>window, click </a:t>
            </a:r>
            <a:r>
              <a:rPr lang="en-US" b="1" dirty="0">
                <a:latin typeface="Segoe" pitchFamily="34" charset="0"/>
              </a:rPr>
              <a:t>Meeting,</a:t>
            </a:r>
            <a:r>
              <a:rPr lang="en-US" dirty="0">
                <a:latin typeface="Segoe" pitchFamily="34" charset="0"/>
              </a:rPr>
              <a:t> click </a:t>
            </a:r>
            <a:r>
              <a:rPr lang="en-US" b="1" dirty="0">
                <a:latin typeface="Segoe" pitchFamily="34" charset="0"/>
              </a:rPr>
              <a:t>Invite</a:t>
            </a:r>
            <a:r>
              <a:rPr lang="en-US" dirty="0">
                <a:latin typeface="Segoe" pitchFamily="34" charset="0"/>
              </a:rPr>
              <a:t>, click By </a:t>
            </a:r>
            <a:r>
              <a:rPr lang="en-US" b="1" dirty="0">
                <a:latin typeface="Segoe" pitchFamily="34" charset="0"/>
              </a:rPr>
              <a:t>E-mail,</a:t>
            </a:r>
            <a:endParaRPr lang="en-US" dirty="0">
              <a:latin typeface="Segoe" pitchFamily="34" charset="0"/>
            </a:endParaRPr>
          </a:p>
        </p:txBody>
      </p:sp>
      <p:cxnSp>
        <p:nvCxnSpPr>
          <p:cNvPr id="17412" name="Straight Connector 5"/>
          <p:cNvCxnSpPr>
            <a:cxnSpLocks noChangeShapeType="1"/>
          </p:cNvCxnSpPr>
          <p:nvPr/>
        </p:nvCxnSpPr>
        <p:spPr bwMode="auto">
          <a:xfrm>
            <a:off x="609600" y="1219200"/>
            <a:ext cx="7708900" cy="1588"/>
          </a:xfrm>
          <a:prstGeom prst="line">
            <a:avLst/>
          </a:prstGeom>
          <a:noFill/>
          <a:ln w="19050" algn="ctr">
            <a:solidFill>
              <a:srgbClr val="009644"/>
            </a:solidFill>
            <a:round/>
            <a:headEnd/>
            <a:tailEnd/>
          </a:ln>
        </p:spPr>
      </p:cxnSp>
      <p:sp>
        <p:nvSpPr>
          <p:cNvPr id="17413" name="TextBox 7"/>
          <p:cNvSpPr txBox="1">
            <a:spLocks noChangeArrowheads="1"/>
          </p:cNvSpPr>
          <p:nvPr/>
        </p:nvSpPr>
        <p:spPr bwMode="auto">
          <a:xfrm>
            <a:off x="533400" y="685800"/>
            <a:ext cx="64770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Etiquette when joining a meeting</a:t>
            </a:r>
            <a:endParaRPr lang="en-US" sz="1400" b="1" dirty="0">
              <a:latin typeface="Segoe" pitchFamily="34" charset="0"/>
            </a:endParaRPr>
          </a:p>
        </p:txBody>
      </p:sp>
      <p:pic>
        <p:nvPicPr>
          <p:cNvPr id="17414" name="Picture 7"/>
          <p:cNvPicPr>
            <a:picLocks noChangeAspect="1" noChangeArrowheads="1"/>
          </p:cNvPicPr>
          <p:nvPr/>
        </p:nvPicPr>
        <p:blipFill>
          <a:blip r:embed="rId2"/>
          <a:srcRect/>
          <a:stretch>
            <a:fillRect/>
          </a:stretch>
        </p:blipFill>
        <p:spPr bwMode="auto">
          <a:xfrm>
            <a:off x="7239000" y="609600"/>
            <a:ext cx="1104900" cy="561975"/>
          </a:xfrm>
          <a:prstGeom prst="rect">
            <a:avLst/>
          </a:prstGeom>
          <a:noFill/>
          <a:ln w="9525">
            <a:noFill/>
            <a:miter lim="800000"/>
            <a:headEnd/>
            <a:tailEnd/>
          </a:ln>
        </p:spPr>
      </p:pic>
      <p:sp>
        <p:nvSpPr>
          <p:cNvPr id="17415" name="TextBox 8"/>
          <p:cNvSpPr txBox="1">
            <a:spLocks noChangeArrowheads="1"/>
          </p:cNvSpPr>
          <p:nvPr/>
        </p:nvSpPr>
        <p:spPr bwMode="auto">
          <a:xfrm>
            <a:off x="838200" y="1447800"/>
            <a:ext cx="4191000" cy="4524375"/>
          </a:xfrm>
          <a:prstGeom prst="rect">
            <a:avLst/>
          </a:prstGeom>
          <a:noFill/>
          <a:ln w="9525">
            <a:noFill/>
            <a:miter lim="800000"/>
            <a:headEnd/>
            <a:tailEnd/>
          </a:ln>
        </p:spPr>
        <p:txBody>
          <a:bodyPr>
            <a:spAutoFit/>
          </a:bodyPr>
          <a:lstStyle/>
          <a:p>
            <a:r>
              <a:rPr lang="en-US" sz="1200" dirty="0">
                <a:latin typeface="Segoe" pitchFamily="34" charset="0"/>
              </a:rPr>
              <a:t>When you join a Microsoft® Office Live Meeting, follow this basic etiquette.</a:t>
            </a:r>
          </a:p>
          <a:p>
            <a:endParaRPr lang="en-US" sz="1200" dirty="0">
              <a:latin typeface="Segoe" pitchFamily="34" charset="0"/>
            </a:endParaRPr>
          </a:p>
          <a:p>
            <a:r>
              <a:rPr lang="en-US" sz="1200" dirty="0">
                <a:latin typeface="Segoe" pitchFamily="34" charset="0"/>
              </a:rPr>
              <a:t>• </a:t>
            </a:r>
            <a:r>
              <a:rPr lang="en-US" sz="1200" b="1" dirty="0">
                <a:latin typeface="Segoe" pitchFamily="34" charset="0"/>
              </a:rPr>
              <a:t>Be respectful of your colleagues’ time. </a:t>
            </a:r>
            <a:r>
              <a:rPr lang="en-US" sz="1200" dirty="0">
                <a:latin typeface="Segoe" pitchFamily="34" charset="0"/>
              </a:rPr>
              <a:t>Log in to the meeting a few minutes early and check your audio/video setup to ensure your devices are properly configured.</a:t>
            </a:r>
          </a:p>
          <a:p>
            <a:endParaRPr lang="en-US" sz="1200" dirty="0">
              <a:latin typeface="Segoe" pitchFamily="34" charset="0"/>
            </a:endParaRPr>
          </a:p>
          <a:p>
            <a:r>
              <a:rPr lang="en-US" sz="1200" dirty="0">
                <a:latin typeface="Segoe" pitchFamily="34" charset="0"/>
              </a:rPr>
              <a:t>• </a:t>
            </a:r>
            <a:r>
              <a:rPr lang="en-US" sz="1200" b="1" dirty="0">
                <a:latin typeface="Segoe" pitchFamily="34" charset="0"/>
              </a:rPr>
              <a:t>Use a wired network. </a:t>
            </a:r>
            <a:r>
              <a:rPr lang="en-US" sz="1200" dirty="0">
                <a:latin typeface="Segoe" pitchFamily="34" charset="0"/>
              </a:rPr>
              <a:t>Using any wireless network will affect your audio quality, and, if you are speaking, will degrade the meeting experience for all meeting attendees.</a:t>
            </a:r>
          </a:p>
          <a:p>
            <a:endParaRPr lang="en-US" sz="1200" dirty="0">
              <a:latin typeface="Segoe" pitchFamily="34" charset="0"/>
            </a:endParaRPr>
          </a:p>
          <a:p>
            <a:r>
              <a:rPr lang="en-US" sz="1200" dirty="0">
                <a:latin typeface="Segoe" pitchFamily="34" charset="0"/>
              </a:rPr>
              <a:t>• </a:t>
            </a:r>
            <a:r>
              <a:rPr lang="en-US" sz="1200" b="1" dirty="0">
                <a:latin typeface="Segoe" pitchFamily="34" charset="0"/>
              </a:rPr>
              <a:t>Set up and test your device before you begin participating. </a:t>
            </a:r>
            <a:r>
              <a:rPr lang="en-US" sz="1200" dirty="0">
                <a:latin typeface="Segoe" pitchFamily="34" charset="0"/>
              </a:rPr>
              <a:t>Run the audio setup to ensure that your audio device is set as the microphone (this setting often defaults to your webcam microphone if one is plugged in).</a:t>
            </a:r>
          </a:p>
          <a:p>
            <a:endParaRPr lang="en-US" sz="1200" dirty="0">
              <a:latin typeface="Segoe" pitchFamily="34" charset="0"/>
            </a:endParaRPr>
          </a:p>
          <a:p>
            <a:r>
              <a:rPr lang="en-US" sz="1200" dirty="0">
                <a:latin typeface="Segoe" pitchFamily="34" charset="0"/>
              </a:rPr>
              <a:t>• </a:t>
            </a:r>
            <a:r>
              <a:rPr lang="en-US" sz="1200" b="1" dirty="0">
                <a:latin typeface="Segoe" pitchFamily="34" charset="0"/>
              </a:rPr>
              <a:t>Use one of the recommended audio devices from http://technet. microsoft.com/en-us/office/</a:t>
            </a:r>
            <a:r>
              <a:rPr lang="en-US" sz="1200" b="1" dirty="0" err="1">
                <a:latin typeface="Segoe" pitchFamily="34" charset="0"/>
              </a:rPr>
              <a:t>ocs</a:t>
            </a:r>
            <a:r>
              <a:rPr lang="en-US" sz="1200" b="1" dirty="0">
                <a:latin typeface="Segoe" pitchFamily="34" charset="0"/>
              </a:rPr>
              <a:t>/bb970310.aspx.  </a:t>
            </a:r>
            <a:r>
              <a:rPr lang="en-US" sz="1200" dirty="0">
                <a:latin typeface="Segoe" pitchFamily="34" charset="0"/>
              </a:rPr>
              <a:t>Many current laptop </a:t>
            </a:r>
            <a:r>
              <a:rPr lang="en-US" sz="1200" dirty="0" err="1">
                <a:latin typeface="Segoe" pitchFamily="34" charset="0"/>
              </a:rPr>
              <a:t>mics</a:t>
            </a:r>
            <a:r>
              <a:rPr lang="en-US" sz="1200" dirty="0">
                <a:latin typeface="Segoe" pitchFamily="34" charset="0"/>
              </a:rPr>
              <a:t>, speakers, or webcam </a:t>
            </a:r>
            <a:r>
              <a:rPr lang="en-US" sz="1200" dirty="0" err="1">
                <a:latin typeface="Segoe" pitchFamily="34" charset="0"/>
              </a:rPr>
              <a:t>mics</a:t>
            </a:r>
            <a:r>
              <a:rPr lang="en-US" sz="1200" dirty="0">
                <a:latin typeface="Segoe" pitchFamily="34" charset="0"/>
              </a:rPr>
              <a:t> may introduce echo or audio issues, causing distractions or drawing unwanted attention toward you, thus ruining the meeting experience for others. It is important to note that the creator of audio issues rarely hears them.</a:t>
            </a:r>
            <a:endParaRPr lang="en-US" sz="1000" dirty="0">
              <a:latin typeface="Segoe" pitchFamily="34" charset="0"/>
            </a:endParaRPr>
          </a:p>
        </p:txBody>
      </p:sp>
      <p:sp>
        <p:nvSpPr>
          <p:cNvPr id="17416" name="TextBox 9"/>
          <p:cNvSpPr txBox="1">
            <a:spLocks noChangeArrowheads="1"/>
          </p:cNvSpPr>
          <p:nvPr/>
        </p:nvSpPr>
        <p:spPr bwMode="auto">
          <a:xfrm>
            <a:off x="5334000" y="1447800"/>
            <a:ext cx="3200400" cy="2492375"/>
          </a:xfrm>
          <a:prstGeom prst="rect">
            <a:avLst/>
          </a:prstGeom>
          <a:noFill/>
          <a:ln w="9525">
            <a:noFill/>
            <a:miter lim="800000"/>
            <a:headEnd/>
            <a:tailEnd/>
          </a:ln>
        </p:spPr>
        <p:txBody>
          <a:bodyPr>
            <a:spAutoFit/>
          </a:bodyPr>
          <a:lstStyle/>
          <a:p>
            <a:pPr>
              <a:buFont typeface="Arial" charset="0"/>
              <a:buChar char="•"/>
            </a:pPr>
            <a:r>
              <a:rPr lang="en-US" sz="1200" b="1">
                <a:latin typeface="Segoe" pitchFamily="34" charset="0"/>
              </a:rPr>
              <a:t>Mute your audio unless you are</a:t>
            </a:r>
          </a:p>
          <a:p>
            <a:r>
              <a:rPr lang="en-US" sz="1200" b="1">
                <a:latin typeface="Segoe" pitchFamily="34" charset="0"/>
              </a:rPr>
              <a:t>speaking. </a:t>
            </a:r>
            <a:r>
              <a:rPr lang="en-US" sz="1200">
                <a:latin typeface="Segoe" pitchFamily="34" charset="0"/>
              </a:rPr>
              <a:t>This will avoid introducing</a:t>
            </a:r>
          </a:p>
          <a:p>
            <a:r>
              <a:rPr lang="en-US" sz="1200">
                <a:latin typeface="Segoe" pitchFamily="34" charset="0"/>
              </a:rPr>
              <a:t>any unnecessary typing sounds or other</a:t>
            </a:r>
          </a:p>
          <a:p>
            <a:r>
              <a:rPr lang="en-US" sz="1200">
                <a:latin typeface="Segoe" pitchFamily="34" charset="0"/>
              </a:rPr>
              <a:t>background noise. If you have a camera</a:t>
            </a:r>
          </a:p>
          <a:p>
            <a:r>
              <a:rPr lang="en-US" sz="1200">
                <a:latin typeface="Segoe" pitchFamily="34" charset="0"/>
              </a:rPr>
              <a:t>plugged in and are not muted, the</a:t>
            </a:r>
          </a:p>
          <a:p>
            <a:r>
              <a:rPr lang="en-US" sz="1200">
                <a:latin typeface="Segoe" pitchFamily="34" charset="0"/>
              </a:rPr>
              <a:t>slightest noise will cause your video to be</a:t>
            </a:r>
          </a:p>
          <a:p>
            <a:r>
              <a:rPr lang="en-US" sz="1200">
                <a:latin typeface="Segoe" pitchFamily="34" charset="0"/>
              </a:rPr>
              <a:t>shown as the active speaker.</a:t>
            </a:r>
          </a:p>
          <a:p>
            <a:endParaRPr lang="en-US" sz="1200">
              <a:latin typeface="Segoe" pitchFamily="34" charset="0"/>
            </a:endParaRPr>
          </a:p>
          <a:p>
            <a:r>
              <a:rPr lang="en-US" sz="1200">
                <a:latin typeface="Segoe" pitchFamily="34" charset="0"/>
              </a:rPr>
              <a:t>• </a:t>
            </a:r>
            <a:r>
              <a:rPr lang="en-US" sz="1200" b="1">
                <a:latin typeface="Segoe" pitchFamily="34" charset="0"/>
              </a:rPr>
              <a:t>Find a quiet space to work. </a:t>
            </a:r>
            <a:r>
              <a:rPr lang="en-US" sz="1200">
                <a:latin typeface="Segoe" pitchFamily="34" charset="0"/>
              </a:rPr>
              <a:t>If possible,</a:t>
            </a:r>
          </a:p>
          <a:p>
            <a:r>
              <a:rPr lang="en-US" sz="1200">
                <a:latin typeface="Segoe" pitchFamily="34" charset="0"/>
              </a:rPr>
              <a:t>join the meeting from a place free of</a:t>
            </a:r>
          </a:p>
          <a:p>
            <a:r>
              <a:rPr lang="en-US" sz="1200">
                <a:latin typeface="Segoe" pitchFamily="34" charset="0"/>
              </a:rPr>
              <a:t>loud background noise, otherwise, each</a:t>
            </a:r>
          </a:p>
          <a:p>
            <a:r>
              <a:rPr lang="en-US" sz="1200">
                <a:latin typeface="Segoe" pitchFamily="34" charset="0"/>
              </a:rPr>
              <a:t>time you speak, the other attendees will</a:t>
            </a:r>
          </a:p>
          <a:p>
            <a:r>
              <a:rPr lang="en-US" sz="1200">
                <a:latin typeface="Segoe" pitchFamily="34" charset="0"/>
              </a:rPr>
              <a:t>find it difficult to hear you.</a:t>
            </a:r>
            <a:endParaRPr lang="en-US" sz="1200" b="1">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C000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68288"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052" name="Straight Connector 5"/>
          <p:cNvCxnSpPr>
            <a:cxnSpLocks noChangeShapeType="1"/>
          </p:cNvCxnSpPr>
          <p:nvPr/>
        </p:nvCxnSpPr>
        <p:spPr bwMode="auto">
          <a:xfrm>
            <a:off x="685800" y="1219200"/>
            <a:ext cx="7708900" cy="1588"/>
          </a:xfrm>
          <a:prstGeom prst="line">
            <a:avLst/>
          </a:prstGeom>
          <a:noFill/>
          <a:ln w="19050" algn="ctr">
            <a:solidFill>
              <a:srgbClr val="C00000"/>
            </a:solidFill>
            <a:round/>
            <a:headEnd/>
            <a:tailEnd/>
          </a:ln>
        </p:spPr>
      </p:cxnSp>
      <p:sp>
        <p:nvSpPr>
          <p:cNvPr id="2053" name="TextBox 7"/>
          <p:cNvSpPr txBox="1">
            <a:spLocks noChangeArrowheads="1"/>
          </p:cNvSpPr>
          <p:nvPr/>
        </p:nvSpPr>
        <p:spPr bwMode="auto">
          <a:xfrm>
            <a:off x="685800" y="685800"/>
            <a:ext cx="6019800" cy="461963"/>
          </a:xfrm>
          <a:prstGeom prst="rect">
            <a:avLst/>
          </a:prstGeom>
          <a:noFill/>
          <a:ln w="9525">
            <a:noFill/>
            <a:miter lim="800000"/>
            <a:headEnd/>
            <a:tailEnd/>
          </a:ln>
        </p:spPr>
        <p:txBody>
          <a:bodyPr>
            <a:spAutoFit/>
          </a:bodyPr>
          <a:lstStyle/>
          <a:p>
            <a:pPr marL="119063" indent="-119063"/>
            <a:r>
              <a:rPr lang="en-US" sz="2400" b="1" dirty="0">
                <a:latin typeface="Segoe" pitchFamily="34" charset="0"/>
              </a:rPr>
              <a:t>Setting up your UC Desk Phone</a:t>
            </a:r>
          </a:p>
        </p:txBody>
      </p:sp>
      <p:sp>
        <p:nvSpPr>
          <p:cNvPr id="2054" name="TextBox 7"/>
          <p:cNvSpPr txBox="1">
            <a:spLocks noChangeArrowheads="1"/>
          </p:cNvSpPr>
          <p:nvPr/>
        </p:nvSpPr>
        <p:spPr bwMode="auto">
          <a:xfrm>
            <a:off x="838200" y="1524000"/>
            <a:ext cx="4648200" cy="4154984"/>
          </a:xfrm>
          <a:prstGeom prst="rect">
            <a:avLst/>
          </a:prstGeom>
          <a:noFill/>
          <a:ln w="9525">
            <a:noFill/>
            <a:miter lim="800000"/>
            <a:headEnd/>
            <a:tailEnd/>
          </a:ln>
        </p:spPr>
        <p:txBody>
          <a:bodyPr>
            <a:spAutoFit/>
          </a:bodyPr>
          <a:lstStyle/>
          <a:p>
            <a:r>
              <a:rPr lang="en-US" sz="1200" b="1" dirty="0">
                <a:latin typeface="Segoe" pitchFamily="34" charset="0"/>
              </a:rPr>
              <a:t>Unpack the UC Desk Phone and connect handset.</a:t>
            </a:r>
          </a:p>
          <a:p>
            <a:endParaRPr lang="en-US" sz="1200" b="1" dirty="0">
              <a:latin typeface="Segoe" pitchFamily="34" charset="0"/>
            </a:endParaRPr>
          </a:p>
          <a:p>
            <a:r>
              <a:rPr lang="en-US" sz="1200" dirty="0">
                <a:latin typeface="Segoe" pitchFamily="34" charset="0"/>
              </a:rPr>
              <a:t>• Plug in to </a:t>
            </a:r>
            <a:r>
              <a:rPr lang="en-US" sz="1200" dirty="0" smtClean="0">
                <a:latin typeface="Segoe" pitchFamily="34" charset="0"/>
              </a:rPr>
              <a:t>Ethernet</a:t>
            </a:r>
            <a:r>
              <a:rPr lang="en-US" sz="1200" dirty="0" smtClean="0">
                <a:latin typeface="Segoe" pitchFamily="34" charset="0"/>
              </a:rPr>
              <a:t> </a:t>
            </a:r>
            <a:r>
              <a:rPr lang="en-US" sz="1200" dirty="0">
                <a:latin typeface="Segoe" pitchFamily="34" charset="0"/>
              </a:rPr>
              <a:t>jack on the </a:t>
            </a:r>
            <a:r>
              <a:rPr lang="en-US" sz="1200" dirty="0" smtClean="0">
                <a:latin typeface="Segoe" pitchFamily="34" charset="0"/>
              </a:rPr>
              <a:t>wall.</a:t>
            </a:r>
            <a:endParaRPr lang="en-US" sz="1200" dirty="0">
              <a:latin typeface="Segoe" pitchFamily="34" charset="0"/>
            </a:endParaRPr>
          </a:p>
          <a:p>
            <a:endParaRPr lang="en-US" sz="1200" dirty="0">
              <a:latin typeface="Segoe" pitchFamily="34" charset="0"/>
            </a:endParaRPr>
          </a:p>
          <a:p>
            <a:r>
              <a:rPr lang="en-US" sz="1200" dirty="0">
                <a:latin typeface="Segoe" pitchFamily="34" charset="0"/>
              </a:rPr>
              <a:t>• Plug in power supply if required.</a:t>
            </a:r>
          </a:p>
          <a:p>
            <a:endParaRPr lang="en-US" sz="1200" dirty="0">
              <a:latin typeface="Segoe" pitchFamily="34" charset="0"/>
            </a:endParaRPr>
          </a:p>
          <a:p>
            <a:r>
              <a:rPr lang="en-US" sz="1200" dirty="0">
                <a:latin typeface="Segoe" pitchFamily="34" charset="0"/>
              </a:rPr>
              <a:t>• Calibrate the touch screen.</a:t>
            </a:r>
          </a:p>
          <a:p>
            <a:endParaRPr lang="en-US" sz="1200" dirty="0">
              <a:latin typeface="Segoe" pitchFamily="34" charset="0"/>
            </a:endParaRPr>
          </a:p>
          <a:p>
            <a:r>
              <a:rPr lang="en-US" sz="1200" dirty="0">
                <a:latin typeface="Segoe" pitchFamily="34" charset="0"/>
              </a:rPr>
              <a:t>• Your PC plugs into your UC Desk Phone for Ethernet connectivity.</a:t>
            </a:r>
          </a:p>
          <a:p>
            <a:endParaRPr lang="en-US" sz="1200" dirty="0">
              <a:latin typeface="Segoe" pitchFamily="34" charset="0"/>
            </a:endParaRPr>
          </a:p>
          <a:p>
            <a:r>
              <a:rPr lang="en-US" sz="1200" b="1" dirty="0">
                <a:latin typeface="Segoe" pitchFamily="34" charset="0"/>
              </a:rPr>
              <a:t>Note: </a:t>
            </a:r>
            <a:r>
              <a:rPr lang="en-US" sz="1200" dirty="0">
                <a:latin typeface="Segoe" pitchFamily="34" charset="0"/>
              </a:rPr>
              <a:t>If there are multiple UC Desk Phone devices in an office, connect them in sequence (daisy chain).</a:t>
            </a:r>
          </a:p>
          <a:p>
            <a:endParaRPr lang="en-US" sz="1200" b="1" dirty="0">
              <a:latin typeface="Segoe" pitchFamily="34" charset="0"/>
            </a:endParaRPr>
          </a:p>
          <a:p>
            <a:r>
              <a:rPr lang="en-US" sz="1200" b="1" dirty="0">
                <a:latin typeface="Segoe" pitchFamily="34" charset="0"/>
              </a:rPr>
              <a:t>Log in to the device—use your full e-mail address (Domain\Alias) and Corporate Network Password.</a:t>
            </a:r>
          </a:p>
          <a:p>
            <a:endParaRPr lang="en-US" sz="1200" dirty="0">
              <a:latin typeface="Segoe" pitchFamily="34" charset="0"/>
            </a:endParaRPr>
          </a:p>
          <a:p>
            <a:r>
              <a:rPr lang="en-US" sz="1200" dirty="0">
                <a:latin typeface="Segoe" pitchFamily="34" charset="0"/>
              </a:rPr>
              <a:t>• Not the same as your Exchange Unified Messaging password.</a:t>
            </a:r>
          </a:p>
          <a:p>
            <a:endParaRPr lang="en-US" sz="1200" dirty="0">
              <a:latin typeface="Segoe" pitchFamily="34" charset="0"/>
            </a:endParaRPr>
          </a:p>
          <a:p>
            <a:r>
              <a:rPr lang="en-US" sz="1200" dirty="0">
                <a:latin typeface="Segoe" pitchFamily="34" charset="0"/>
              </a:rPr>
              <a:t>• Set up fingerprint reader or PIN to unlock device.</a:t>
            </a:r>
          </a:p>
          <a:p>
            <a:endParaRPr lang="en-US" sz="1200" b="1" dirty="0">
              <a:latin typeface="Segoe" pitchFamily="34" charset="0"/>
            </a:endParaRPr>
          </a:p>
          <a:p>
            <a:r>
              <a:rPr lang="en-US" sz="1200" b="1" dirty="0">
                <a:latin typeface="Segoe" pitchFamily="34" charset="0"/>
              </a:rPr>
              <a:t>Try making a few calls.</a:t>
            </a:r>
            <a:endParaRPr lang="en-US" dirty="0">
              <a:latin typeface="Segoe" pitchFamily="34" charset="0"/>
            </a:endParaRPr>
          </a:p>
        </p:txBody>
      </p:sp>
      <p:pic>
        <p:nvPicPr>
          <p:cNvPr id="2055" name="Picture 9"/>
          <p:cNvPicPr>
            <a:picLocks noChangeAspect="1" noChangeArrowheads="1"/>
          </p:cNvPicPr>
          <p:nvPr/>
        </p:nvPicPr>
        <p:blipFill>
          <a:blip r:embed="rId2"/>
          <a:srcRect/>
          <a:stretch>
            <a:fillRect/>
          </a:stretch>
        </p:blipFill>
        <p:spPr bwMode="auto">
          <a:xfrm>
            <a:off x="5638800" y="1600200"/>
            <a:ext cx="2438400" cy="1754188"/>
          </a:xfrm>
          <a:prstGeom prst="rect">
            <a:avLst/>
          </a:prstGeom>
          <a:noFill/>
          <a:ln w="9525">
            <a:noFill/>
            <a:miter lim="800000"/>
            <a:headEnd/>
            <a:tailEnd/>
          </a:ln>
        </p:spPr>
      </p:pic>
      <p:pic>
        <p:nvPicPr>
          <p:cNvPr id="2056" name="Picture 10"/>
          <p:cNvPicPr>
            <a:picLocks noChangeAspect="1" noChangeArrowheads="1"/>
          </p:cNvPicPr>
          <p:nvPr/>
        </p:nvPicPr>
        <p:blipFill>
          <a:blip r:embed="rId3"/>
          <a:srcRect/>
          <a:stretch>
            <a:fillRect/>
          </a:stretch>
        </p:blipFill>
        <p:spPr bwMode="auto">
          <a:xfrm>
            <a:off x="7924800" y="609600"/>
            <a:ext cx="400050" cy="552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C00000"/>
          </a:solidFill>
          <a:ln w="25400" algn="ctr">
            <a:solidFill>
              <a:schemeClr val="accent1"/>
            </a:solidFill>
            <a:miter lim="800000"/>
            <a:headEnd/>
            <a:tailEnd/>
          </a:ln>
        </p:spPr>
        <p:txBody>
          <a:bodyPr anchor="ctr"/>
          <a:lstStyle/>
          <a:p>
            <a:pPr algn="ctr" fontAlgn="auto">
              <a:spcBef>
                <a:spcPts val="0"/>
              </a:spcBef>
              <a:spcAft>
                <a:spcPts val="0"/>
              </a:spcAft>
              <a:defRPr/>
            </a:pPr>
            <a:endParaRPr lang="en-US">
              <a:solidFill>
                <a:schemeClr val="lt1"/>
              </a:solidFill>
              <a:latin typeface="+mn-lt"/>
            </a:endParaRPr>
          </a:p>
        </p:txBody>
      </p:sp>
      <p:sp>
        <p:nvSpPr>
          <p:cNvPr id="5" name="Rounded Rectangle 4"/>
          <p:cNvSpPr/>
          <p:nvPr/>
        </p:nvSpPr>
        <p:spPr>
          <a:xfrm>
            <a:off x="228600" y="303213"/>
            <a:ext cx="8607425" cy="62515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76" name="Straight Connector 5"/>
          <p:cNvCxnSpPr>
            <a:cxnSpLocks noChangeShapeType="1"/>
          </p:cNvCxnSpPr>
          <p:nvPr/>
        </p:nvCxnSpPr>
        <p:spPr bwMode="auto">
          <a:xfrm>
            <a:off x="685800" y="1219200"/>
            <a:ext cx="7708900" cy="1588"/>
          </a:xfrm>
          <a:prstGeom prst="line">
            <a:avLst/>
          </a:prstGeom>
          <a:noFill/>
          <a:ln w="19050" algn="ctr">
            <a:solidFill>
              <a:srgbClr val="C00000"/>
            </a:solidFill>
            <a:round/>
            <a:headEnd/>
            <a:tailEnd/>
          </a:ln>
        </p:spPr>
      </p:cxnSp>
      <p:sp>
        <p:nvSpPr>
          <p:cNvPr id="3077" name="TextBox 7"/>
          <p:cNvSpPr txBox="1">
            <a:spLocks noChangeArrowheads="1"/>
          </p:cNvSpPr>
          <p:nvPr/>
        </p:nvSpPr>
        <p:spPr bwMode="auto">
          <a:xfrm>
            <a:off x="685799" y="685800"/>
            <a:ext cx="6937375" cy="461665"/>
          </a:xfrm>
          <a:prstGeom prst="rect">
            <a:avLst/>
          </a:prstGeom>
          <a:noFill/>
          <a:ln w="9525">
            <a:noFill/>
            <a:miter lim="800000"/>
            <a:headEnd/>
            <a:tailEnd/>
          </a:ln>
        </p:spPr>
        <p:txBody>
          <a:bodyPr wrap="square">
            <a:spAutoFit/>
          </a:bodyPr>
          <a:lstStyle/>
          <a:p>
            <a:pPr marL="119063" indent="-119063"/>
            <a:r>
              <a:rPr lang="en-US" sz="2400" b="1" dirty="0">
                <a:latin typeface="Segoe" pitchFamily="34" charset="0"/>
              </a:rPr>
              <a:t>Start a meeting with </a:t>
            </a:r>
            <a:r>
              <a:rPr lang="en-US" sz="2400" b="1" dirty="0" smtClean="0">
                <a:latin typeface="Segoe" pitchFamily="34" charset="0"/>
              </a:rPr>
              <a:t>Microsoft® </a:t>
            </a:r>
            <a:r>
              <a:rPr lang="en-US" sz="2400" b="1" dirty="0" err="1" smtClean="0">
                <a:latin typeface="Segoe" pitchFamily="34" charset="0"/>
              </a:rPr>
              <a:t>RoundTable</a:t>
            </a:r>
            <a:r>
              <a:rPr lang="en-US" sz="2400" b="1" dirty="0" smtClean="0">
                <a:latin typeface="Segoe" pitchFamily="34" charset="0"/>
              </a:rPr>
              <a:t>™ </a:t>
            </a:r>
            <a:endParaRPr lang="en-US" sz="2400" b="1" dirty="0">
              <a:latin typeface="Segoe" pitchFamily="34" charset="0"/>
            </a:endParaRPr>
          </a:p>
        </p:txBody>
      </p:sp>
      <p:sp>
        <p:nvSpPr>
          <p:cNvPr id="3078" name="TextBox 7"/>
          <p:cNvSpPr txBox="1">
            <a:spLocks noChangeArrowheads="1"/>
          </p:cNvSpPr>
          <p:nvPr/>
        </p:nvSpPr>
        <p:spPr bwMode="auto">
          <a:xfrm>
            <a:off x="838199" y="1524000"/>
            <a:ext cx="4836459" cy="3046988"/>
          </a:xfrm>
          <a:prstGeom prst="rect">
            <a:avLst/>
          </a:prstGeom>
          <a:noFill/>
          <a:ln w="9525">
            <a:noFill/>
            <a:miter lim="800000"/>
            <a:headEnd/>
            <a:tailEnd/>
          </a:ln>
        </p:spPr>
        <p:txBody>
          <a:bodyPr wrap="square">
            <a:spAutoFit/>
          </a:bodyPr>
          <a:lstStyle/>
          <a:p>
            <a:pPr>
              <a:buFont typeface="Arial" pitchFamily="34" charset="0"/>
              <a:buChar char="•"/>
            </a:pPr>
            <a:r>
              <a:rPr lang="en-US" sz="1200" dirty="0" smtClean="0">
                <a:latin typeface="Segoe" pitchFamily="34" charset="0"/>
              </a:rPr>
              <a:t>Connect </a:t>
            </a:r>
            <a:r>
              <a:rPr lang="en-US" sz="1200" dirty="0">
                <a:latin typeface="Segoe" pitchFamily="34" charset="0"/>
              </a:rPr>
              <a:t>LAN cable to computer; </a:t>
            </a:r>
            <a:r>
              <a:rPr lang="en-US" sz="1200" b="1" dirty="0">
                <a:latin typeface="Segoe" pitchFamily="34" charset="0"/>
              </a:rPr>
              <a:t>disable </a:t>
            </a:r>
            <a:r>
              <a:rPr lang="en-US" sz="1200" dirty="0">
                <a:latin typeface="Segoe" pitchFamily="34" charset="0"/>
              </a:rPr>
              <a:t>computer wireless.</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Connect </a:t>
            </a:r>
            <a:r>
              <a:rPr lang="en-US" sz="1200" dirty="0">
                <a:latin typeface="Segoe" pitchFamily="34" charset="0"/>
              </a:rPr>
              <a:t>meeting room AV cable to computer.</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Connect </a:t>
            </a:r>
            <a:r>
              <a:rPr lang="en-US" sz="1200" dirty="0">
                <a:latin typeface="Segoe" pitchFamily="34" charset="0"/>
              </a:rPr>
              <a:t>Microsoft® </a:t>
            </a:r>
            <a:r>
              <a:rPr lang="en-US" sz="1200" dirty="0" err="1">
                <a:latin typeface="Segoe" pitchFamily="34" charset="0"/>
              </a:rPr>
              <a:t>RoundTable</a:t>
            </a:r>
            <a:r>
              <a:rPr lang="en-US" sz="1200" dirty="0">
                <a:latin typeface="Segoe" pitchFamily="34" charset="0"/>
              </a:rPr>
              <a:t>™ USB cable to computer.</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Launch </a:t>
            </a:r>
            <a:r>
              <a:rPr lang="en-US" sz="1200" dirty="0">
                <a:latin typeface="Segoe" pitchFamily="34" charset="0"/>
              </a:rPr>
              <a:t>Microsoft Office Live Meeting 2007.</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Project </a:t>
            </a:r>
            <a:r>
              <a:rPr lang="en-US" sz="1200" dirty="0">
                <a:latin typeface="Segoe" pitchFamily="34" charset="0"/>
              </a:rPr>
              <a:t>the </a:t>
            </a:r>
            <a:r>
              <a:rPr lang="en-US" sz="1200" dirty="0" smtClean="0">
                <a:latin typeface="Segoe" pitchFamily="34" charset="0"/>
              </a:rPr>
              <a:t>Microsoft® </a:t>
            </a:r>
            <a:r>
              <a:rPr lang="en-US" sz="1200" dirty="0" err="1" smtClean="0">
                <a:latin typeface="Segoe" pitchFamily="34" charset="0"/>
              </a:rPr>
              <a:t>RoundTable</a:t>
            </a:r>
            <a:r>
              <a:rPr lang="en-US" sz="1200" dirty="0" smtClean="0">
                <a:latin typeface="Segoe" pitchFamily="34" charset="0"/>
              </a:rPr>
              <a:t>™ </a:t>
            </a:r>
            <a:r>
              <a:rPr lang="en-US" sz="1200" dirty="0">
                <a:latin typeface="Segoe" pitchFamily="34" charset="0"/>
              </a:rPr>
              <a:t>session via the meeting room projector.</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Prevent </a:t>
            </a:r>
            <a:r>
              <a:rPr lang="en-US" sz="1200" b="1" dirty="0">
                <a:latin typeface="Segoe" pitchFamily="34" charset="0"/>
              </a:rPr>
              <a:t>in meeting room attendees </a:t>
            </a:r>
            <a:r>
              <a:rPr lang="en-US" sz="1200" dirty="0">
                <a:latin typeface="Segoe" pitchFamily="34" charset="0"/>
              </a:rPr>
              <a:t>from viewing all Live Meeting video via their computer as this reduces bandwidth usage.</a:t>
            </a:r>
          </a:p>
          <a:p>
            <a:pPr>
              <a:buFont typeface="Arial" pitchFamily="34" charset="0"/>
              <a:buChar char="•"/>
            </a:pPr>
            <a:endParaRPr lang="en-US" sz="1200" dirty="0">
              <a:latin typeface="Segoe" pitchFamily="34" charset="0"/>
            </a:endParaRPr>
          </a:p>
          <a:p>
            <a:pPr>
              <a:buFont typeface="Arial" pitchFamily="34" charset="0"/>
              <a:buChar char="•"/>
            </a:pPr>
            <a:r>
              <a:rPr lang="en-US" sz="1200" dirty="0" smtClean="0">
                <a:latin typeface="Segoe" pitchFamily="34" charset="0"/>
              </a:rPr>
              <a:t>All </a:t>
            </a:r>
            <a:r>
              <a:rPr lang="en-US" sz="1200" dirty="0">
                <a:latin typeface="Segoe" pitchFamily="34" charset="0"/>
              </a:rPr>
              <a:t>attendees should mute their microphones when not speaking to prevent echo.</a:t>
            </a:r>
          </a:p>
        </p:txBody>
      </p:sp>
      <p:pic>
        <p:nvPicPr>
          <p:cNvPr id="3079" name="Picture 10"/>
          <p:cNvPicPr>
            <a:picLocks noChangeAspect="1" noChangeArrowheads="1"/>
          </p:cNvPicPr>
          <p:nvPr/>
        </p:nvPicPr>
        <p:blipFill>
          <a:blip r:embed="rId2"/>
          <a:srcRect/>
          <a:stretch>
            <a:fillRect/>
          </a:stretch>
        </p:blipFill>
        <p:spPr bwMode="auto">
          <a:xfrm>
            <a:off x="7924800" y="609600"/>
            <a:ext cx="400050" cy="552450"/>
          </a:xfrm>
          <a:prstGeom prst="rect">
            <a:avLst/>
          </a:prstGeom>
          <a:noFill/>
          <a:ln w="9525">
            <a:noFill/>
            <a:miter lim="800000"/>
            <a:headEnd/>
            <a:tailEnd/>
          </a:ln>
        </p:spPr>
      </p:pic>
      <p:pic>
        <p:nvPicPr>
          <p:cNvPr id="3080" name="Picture 2"/>
          <p:cNvPicPr>
            <a:picLocks noChangeAspect="1" noChangeArrowheads="1"/>
          </p:cNvPicPr>
          <p:nvPr/>
        </p:nvPicPr>
        <p:blipFill>
          <a:blip r:embed="rId3"/>
          <a:srcRect/>
          <a:stretch>
            <a:fillRect/>
          </a:stretch>
        </p:blipFill>
        <p:spPr bwMode="auto">
          <a:xfrm>
            <a:off x="6324600" y="1600200"/>
            <a:ext cx="1298575" cy="1828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47054"/>
            <a:ext cx="7772400" cy="1500187"/>
          </a:xfrm>
        </p:spPr>
        <p:txBody>
          <a:bodyPr>
            <a:normAutofit/>
          </a:bodyPr>
          <a:lstStyle/>
          <a:p>
            <a:r>
              <a:rPr lang="en-US" dirty="0" smtClean="0"/>
              <a:t>Learn more at: </a:t>
            </a:r>
            <a:r>
              <a:rPr lang="en-US" dirty="0" smtClean="0">
                <a:hlinkClick r:id="rId3"/>
              </a:rPr>
              <a:t>http://www.microsoft.com/communicationsserver/enduser/tutorials/</a:t>
            </a:r>
            <a:endParaRPr lang="en-US" dirty="0" smtClean="0"/>
          </a:p>
          <a:p>
            <a:endParaRPr lang="en-US" dirty="0" smtClean="0"/>
          </a:p>
          <a:p>
            <a:r>
              <a:rPr lang="en-US" dirty="0" smtClean="0"/>
              <a:t>Send feedback to: trainuc@microsoft.com</a:t>
            </a:r>
            <a:endParaRPr lang="en-US" dirty="0"/>
          </a:p>
        </p:txBody>
      </p:sp>
      <p:sp>
        <p:nvSpPr>
          <p:cNvPr id="5" name="Footer Placeholder 4"/>
          <p:cNvSpPr>
            <a:spLocks noGrp="1"/>
          </p:cNvSpPr>
          <p:nvPr>
            <p:ph type="ftr" sz="quarter" idx="11"/>
          </p:nvPr>
        </p:nvSpPr>
        <p:spPr>
          <a:xfrm>
            <a:off x="722313" y="4823757"/>
            <a:ext cx="8085511" cy="753035"/>
          </a:xfrm>
        </p:spPr>
        <p:txBody>
          <a:bodyPr/>
          <a:lstStyle/>
          <a:p>
            <a:pPr algn="l"/>
            <a:r>
              <a:rPr lang="en-US" dirty="0" smtClean="0"/>
              <a:t>2008© Microsoft Corporation. All rights reserved. Microsoft is a registered trademark of Microsoft Corporation in the United States and/or other countries. The example companies, organizations, products, people and events depicted herein are fictitious.  No association with any real company, organization, product, person or event is intended or should be inferred. This document is for informational purposes only. MICROSOFT MAKES NO WARRANTIES, EXPRESS OR IMPLIED, IN THIS SUMMARY.</a:t>
            </a:r>
            <a:endParaRPr lang="en-US" dirty="0"/>
          </a:p>
        </p:txBody>
      </p:sp>
    </p:spTree>
  </p:cSld>
  <p:clrMapOvr>
    <a:masterClrMapping/>
  </p:clrMapOvr>
  <p:transition>
    <p:fade/>
  </p:transition>
</p:sld>
</file>

<file path=ppt/theme/theme1.xml><?xml version="1.0" encoding="utf-8"?>
<a:theme xmlns:a="http://schemas.openxmlformats.org/drawingml/2006/main" name="Office Theme">
  <a:themeElements>
    <a:clrScheme name="unifie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C00"/>
      </a:hlink>
      <a:folHlink>
        <a:srgbClr val="CC6600"/>
      </a:folHlink>
    </a:clrScheme>
    <a:fontScheme name="Custom 1">
      <a:majorFont>
        <a:latin typeface="Segoe"/>
        <a:ea typeface=""/>
        <a:cs typeface=""/>
      </a:majorFont>
      <a:minorFont>
        <a:latin typeface="Sego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281</TotalTime>
  <Words>9119</Words>
  <Application>Microsoft Macintosh PowerPoint</Application>
  <PresentationFormat>On-screen Show (4:3)</PresentationFormat>
  <Paragraphs>718</Paragraphs>
  <Slides>54</Slides>
  <Notes>6</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Flashcards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Radarworks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Neeti Gupta</dc:creator>
  <cp:lastModifiedBy>Neeti Gupta</cp:lastModifiedBy>
  <cp:revision>44</cp:revision>
  <dcterms:created xsi:type="dcterms:W3CDTF">2008-12-17T00:29:15Z</dcterms:created>
  <dcterms:modified xsi:type="dcterms:W3CDTF">2009-01-07T00:47:04Z</dcterms:modified>
</cp:coreProperties>
</file>